
<file path=[Content_Types].xml><?xml version="1.0" encoding="utf-8"?>
<Types xmlns="http://schemas.openxmlformats.org/package/2006/content-types">
  <Default Extension="jpe"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630" r:id="rId2"/>
    <p:sldId id="652" r:id="rId3"/>
    <p:sldId id="659" r:id="rId4"/>
    <p:sldId id="600" r:id="rId5"/>
    <p:sldId id="632" r:id="rId6"/>
    <p:sldId id="663" r:id="rId7"/>
    <p:sldId id="664" r:id="rId8"/>
    <p:sldId id="683" r:id="rId9"/>
    <p:sldId id="665" r:id="rId10"/>
    <p:sldId id="1118" r:id="rId11"/>
    <p:sldId id="1119" r:id="rId12"/>
    <p:sldId id="569" r:id="rId13"/>
    <p:sldId id="643" r:id="rId14"/>
    <p:sldId id="257" r:id="rId15"/>
    <p:sldId id="262" r:id="rId16"/>
    <p:sldId id="597" r:id="rId17"/>
    <p:sldId id="259" r:id="rId18"/>
    <p:sldId id="266" r:id="rId19"/>
    <p:sldId id="260" r:id="rId20"/>
    <p:sldId id="756" r:id="rId21"/>
    <p:sldId id="755" r:id="rId22"/>
    <p:sldId id="263" r:id="rId23"/>
    <p:sldId id="749" r:id="rId24"/>
    <p:sldId id="1122" r:id="rId25"/>
    <p:sldId id="1123" r:id="rId26"/>
    <p:sldId id="1124" r:id="rId27"/>
    <p:sldId id="1125" r:id="rId28"/>
    <p:sldId id="1145" r:id="rId29"/>
    <p:sldId id="727" r:id="rId30"/>
    <p:sldId id="571" r:id="rId31"/>
    <p:sldId id="750" r:id="rId32"/>
    <p:sldId id="751" r:id="rId33"/>
    <p:sldId id="1041" r:id="rId34"/>
    <p:sldId id="752" r:id="rId35"/>
    <p:sldId id="758" r:id="rId36"/>
    <p:sldId id="1043" r:id="rId37"/>
    <p:sldId id="754" r:id="rId38"/>
    <p:sldId id="1044" r:id="rId39"/>
    <p:sldId id="274" r:id="rId40"/>
    <p:sldId id="637" r:id="rId41"/>
    <p:sldId id="572" r:id="rId42"/>
    <p:sldId id="573" r:id="rId43"/>
    <p:sldId id="606" r:id="rId44"/>
    <p:sldId id="732" r:id="rId45"/>
    <p:sldId id="576" r:id="rId46"/>
    <p:sldId id="1134" r:id="rId47"/>
    <p:sldId id="1135" r:id="rId48"/>
    <p:sldId id="1136" r:id="rId49"/>
    <p:sldId id="1137" r:id="rId50"/>
    <p:sldId id="1138" r:id="rId51"/>
    <p:sldId id="1139" r:id="rId52"/>
    <p:sldId id="577" r:id="rId53"/>
    <p:sldId id="612" r:id="rId54"/>
    <p:sldId id="733" r:id="rId55"/>
    <p:sldId id="622" r:id="rId56"/>
    <p:sldId id="619" r:id="rId57"/>
    <p:sldId id="620" r:id="rId58"/>
    <p:sldId id="621" r:id="rId59"/>
    <p:sldId id="734" r:id="rId60"/>
    <p:sldId id="657" r:id="rId61"/>
    <p:sldId id="1142" r:id="rId62"/>
    <p:sldId id="735" r:id="rId63"/>
    <p:sldId id="645" r:id="rId64"/>
    <p:sldId id="578" r:id="rId65"/>
    <p:sldId id="579" r:id="rId66"/>
    <p:sldId id="580" r:id="rId67"/>
    <p:sldId id="615" r:id="rId68"/>
    <p:sldId id="762" r:id="rId69"/>
    <p:sldId id="1132" r:id="rId70"/>
    <p:sldId id="1129" r:id="rId71"/>
    <p:sldId id="1130" r:id="rId72"/>
    <p:sldId id="1131" r:id="rId73"/>
    <p:sldId id="1133" r:id="rId74"/>
    <p:sldId id="581" r:id="rId75"/>
    <p:sldId id="642" r:id="rId76"/>
    <p:sldId id="759" r:id="rId77"/>
    <p:sldId id="582" r:id="rId78"/>
    <p:sldId id="605" r:id="rId79"/>
    <p:sldId id="603" r:id="rId80"/>
    <p:sldId id="604" r:id="rId81"/>
    <p:sldId id="736" r:id="rId82"/>
    <p:sldId id="725" r:id="rId83"/>
    <p:sldId id="712" r:id="rId84"/>
    <p:sldId id="745" r:id="rId85"/>
    <p:sldId id="738" r:id="rId86"/>
    <p:sldId id="739" r:id="rId87"/>
    <p:sldId id="740" r:id="rId88"/>
    <p:sldId id="743" r:id="rId89"/>
    <p:sldId id="583" r:id="rId90"/>
    <p:sldId id="627" r:id="rId91"/>
    <p:sldId id="584" r:id="rId92"/>
    <p:sldId id="761" r:id="rId93"/>
    <p:sldId id="607" r:id="rId94"/>
    <p:sldId id="587" r:id="rId95"/>
    <p:sldId id="646" r:id="rId96"/>
    <p:sldId id="588" r:id="rId97"/>
    <p:sldId id="617" r:id="rId98"/>
    <p:sldId id="618" r:id="rId99"/>
    <p:sldId id="623" r:id="rId100"/>
    <p:sldId id="589" r:id="rId101"/>
    <p:sldId id="598" r:id="rId102"/>
    <p:sldId id="651" r:id="rId103"/>
    <p:sldId id="590" r:id="rId104"/>
    <p:sldId id="656" r:id="rId105"/>
    <p:sldId id="747" r:id="rId106"/>
    <p:sldId id="599" r:id="rId107"/>
    <p:sldId id="1045" r:id="rId108"/>
    <p:sldId id="638" r:id="rId109"/>
    <p:sldId id="760" r:id="rId110"/>
    <p:sldId id="647" r:id="rId111"/>
    <p:sldId id="1147" r:id="rId112"/>
    <p:sldId id="592" r:id="rId113"/>
    <p:sldId id="744" r:id="rId114"/>
    <p:sldId id="593" r:id="rId115"/>
    <p:sldId id="594" r:id="rId116"/>
    <p:sldId id="1148" r:id="rId117"/>
    <p:sldId id="658" r:id="rId118"/>
    <p:sldId id="535" r:id="rId119"/>
    <p:sldId id="1143"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Varner" initials="BV" lastIdx="1" clrIdx="0">
    <p:extLst>
      <p:ext uri="{19B8F6BF-5375-455C-9EA6-DF929625EA0E}">
        <p15:presenceInfo xmlns:p15="http://schemas.microsoft.com/office/powerpoint/2012/main" userId="dafd3a64a7db74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5C266-9AE9-4787-9719-8BDC396E8893}" v="221" dt="2020-12-01T22:20:31.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48639" autoAdjust="0"/>
  </p:normalViewPr>
  <p:slideViewPr>
    <p:cSldViewPr>
      <p:cViewPr varScale="1">
        <p:scale>
          <a:sx n="20" d="100"/>
          <a:sy n="20" d="100"/>
        </p:scale>
        <p:origin x="2200" y="2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3T08:52:20.515"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8809D-D6D1-4406-9CB7-DB064A417862}" type="datetimeFigureOut">
              <a:rPr lang="en-US" smtClean="0"/>
              <a:t>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4905EE-85E2-4F4B-921E-0E727620AC80}" type="slidenum">
              <a:rPr lang="en-US" smtClean="0"/>
              <a:t>‹#›</a:t>
            </a:fld>
            <a:endParaRPr lang="en-US"/>
          </a:p>
        </p:txBody>
      </p:sp>
    </p:spTree>
    <p:extLst>
      <p:ext uri="{BB962C8B-B14F-4D97-AF65-F5344CB8AC3E}">
        <p14:creationId xmlns:p14="http://schemas.microsoft.com/office/powerpoint/2010/main" val="418153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OUR RISK MANAGEMENT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89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CAN WE AVOID BEING SUED?  </a:t>
            </a:r>
          </a:p>
          <a:p>
            <a:r>
              <a:rPr lang="en-US" b="1" dirty="0"/>
              <a:t>WE WILL ANSWER THAT QUESTION, BUT….</a:t>
            </a:r>
          </a:p>
          <a:p>
            <a:endParaRPr lang="en-US" b="1" dirty="0"/>
          </a:p>
          <a:p>
            <a:r>
              <a:rPr lang="en-US" b="1" dirty="0"/>
              <a:t>BEFORE</a:t>
            </a:r>
            <a:r>
              <a:rPr lang="en-US" b="1" baseline="0" dirty="0"/>
              <a:t> WE START, LET ME TELL YOU A LITTLE BIT ABOUT </a:t>
            </a:r>
            <a:r>
              <a:rPr lang="en-US" b="1" u="sng" baseline="0" dirty="0"/>
              <a:t>YOUR</a:t>
            </a:r>
            <a:r>
              <a:rPr lang="en-US" b="1" baseline="0" dirty="0"/>
              <a:t> COMPANY—AND </a:t>
            </a:r>
          </a:p>
          <a:p>
            <a:endParaRPr lang="en-US" b="1" u="sng" baseline="0" dirty="0"/>
          </a:p>
          <a:p>
            <a:r>
              <a:rPr lang="en-US" b="1" u="sng" baseline="0" dirty="0"/>
              <a:t>I MEAN YOUR COMPANY </a:t>
            </a:r>
            <a:r>
              <a:rPr lang="en-US" b="1" baseline="0" dirty="0"/>
              <a:t>BECAUSE WE ARE ALL PART OF THE AAO FAMILY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9950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9779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LIZ </a:t>
            </a:r>
            <a:r>
              <a:rPr lang="en-US" b="1" dirty="0"/>
              <a:t>READ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5222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a:t>
            </a:r>
            <a:r>
              <a:rPr lang="en-US" dirty="0"/>
              <a:t>-</a:t>
            </a:r>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0818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V</a:t>
            </a:r>
          </a:p>
          <a:p>
            <a:r>
              <a:rPr lang="en-US" b="1" dirty="0"/>
              <a:t>WE</a:t>
            </a:r>
            <a:r>
              <a:rPr lang="en-US" b="1" baseline="0" dirty="0"/>
              <a:t> HAVE ALREADY DISCUSSED THE IMPORTANCE OF DEVELOPING A TREATMENT PLAN AND ALTERNATIVES, </a:t>
            </a:r>
          </a:p>
          <a:p>
            <a:endParaRPr lang="en-US" b="1" baseline="0" dirty="0"/>
          </a:p>
          <a:p>
            <a:r>
              <a:rPr lang="en-US" b="1" baseline="0" dirty="0"/>
              <a:t>BUT IT MUST BE </a:t>
            </a:r>
            <a:r>
              <a:rPr lang="en-US" b="1" u="sng" baseline="0" dirty="0"/>
              <a:t>COMMUNICATED</a:t>
            </a:r>
            <a:r>
              <a:rPr lang="en-US" b="1" baseline="0" dirty="0"/>
              <a:t> CLEARLY TO THE PATIENT—</a:t>
            </a:r>
          </a:p>
          <a:p>
            <a:endParaRPr lang="en-US" b="1" baseline="0" dirty="0"/>
          </a:p>
          <a:p>
            <a:r>
              <a:rPr lang="en-US" b="1" baseline="0" dirty="0"/>
              <a:t>YOU MUST DO THE IMPORTANT PART—</a:t>
            </a:r>
          </a:p>
          <a:p>
            <a:endParaRPr lang="en-US" b="1" baseline="0" dirty="0"/>
          </a:p>
          <a:p>
            <a:r>
              <a:rPr lang="en-US" b="1" baseline="0" dirty="0"/>
              <a:t>EXPLAINING THE TREATMENT, GOING OVER THE ALTERNATES AND ADVISING OF THE RISKS.</a:t>
            </a:r>
          </a:p>
          <a:p>
            <a:endParaRPr lang="en-US" b="1" baseline="0" dirty="0"/>
          </a:p>
          <a:p>
            <a:r>
              <a:rPr lang="en-US" b="1" baseline="0"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7744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TREATMENT CONFERENCES ARE NOT A BOTHER—THEY ARE AN OPPORTUNITY</a:t>
            </a:r>
          </a:p>
          <a:p>
            <a:endParaRPr lang="en-US" sz="1000" b="1" dirty="0"/>
          </a:p>
          <a:p>
            <a:r>
              <a:rPr lang="en-US" sz="1000" b="1" dirty="0"/>
              <a:t>RECENT RESEARCH</a:t>
            </a:r>
            <a:r>
              <a:rPr lang="en-US" sz="1000" b="1" baseline="0" dirty="0"/>
              <a:t> BY SAXTON AND HAMMER OF HEATHCARE QUALITY CONSULTING ON A  LARGE PATIENT GROUP SHOWED THAT </a:t>
            </a:r>
            <a:r>
              <a:rPr lang="en-US" sz="1000" b="1" u="sng" baseline="0" dirty="0"/>
              <a:t>HOW YOU PRESENT TREATMENT CAN PROFOUNDLY INFLUENCE WHAT HAPPENS NEXT</a:t>
            </a:r>
          </a:p>
          <a:p>
            <a:endParaRPr lang="en-US" sz="1000" u="sng" baseline="0" dirty="0"/>
          </a:p>
          <a:p>
            <a:r>
              <a:rPr lang="en-US" sz="1000" b="1" u="sng" baseline="0" dirty="0"/>
              <a:t>SPEND ADEQUATE TIME WITH THE PATIENT TO DEVELOP A RELATIONSHIP—MAKE THE PATIENT/PARENT FEEL PART OF THE DECISION MAKING PROCESS AND TREATMENT---THIS RESULTS IN PATIENT SATISFACTION AND “ENGAGEMENT” WITH THE PATIENT AND/OR PARENTS.  </a:t>
            </a:r>
          </a:p>
          <a:p>
            <a:endParaRPr lang="en-US" sz="1000" b="1" u="sng" baseline="0" dirty="0"/>
          </a:p>
          <a:p>
            <a:r>
              <a:rPr lang="en-US" sz="1000" b="1" u="sng" baseline="0" dirty="0"/>
              <a:t>THE STUDY FOUND IMPROVED COMPLIANCE, MORE REFERRALS, LESS PAST DUE AND LESS LIABILITY RISK</a:t>
            </a:r>
            <a:endParaRPr lang="en-US" sz="1000"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1233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ART OF COMMUNICATION</a:t>
            </a:r>
          </a:p>
        </p:txBody>
      </p:sp>
      <p:sp>
        <p:nvSpPr>
          <p:cNvPr id="4" name="Slide Number Placeholder 3"/>
          <p:cNvSpPr>
            <a:spLocks noGrp="1"/>
          </p:cNvSpPr>
          <p:nvPr>
            <p:ph type="sldNum" sz="quarter" idx="5"/>
          </p:nvPr>
        </p:nvSpPr>
        <p:spPr/>
        <p:txBody>
          <a:bodyPr/>
          <a:lstStyle/>
          <a:p>
            <a:fld id="{AD607F64-6A43-440F-B2AE-500A68B350AB}" type="slidenum">
              <a:rPr lang="en-US" smtClean="0"/>
              <a:t>105</a:t>
            </a:fld>
            <a:endParaRPr lang="en-US"/>
          </a:p>
        </p:txBody>
      </p:sp>
    </p:spTree>
    <p:extLst>
      <p:ext uri="{BB962C8B-B14F-4D97-AF65-F5344CB8AC3E}">
        <p14:creationId xmlns:p14="http://schemas.microsoft.com/office/powerpoint/2010/main" val="6973518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 FAILURE TO COMMUNICATE—OF COURSE IT WON’T BE ANYTHING AS SEVERE AS IN “COOL HAND LUKE”  BUT</a:t>
            </a:r>
            <a:r>
              <a:rPr lang="en-US" baseline="0" dirty="0"/>
              <a:t>……</a:t>
            </a:r>
          </a:p>
          <a:p>
            <a:r>
              <a:rPr lang="en-US" b="1" baseline="0" dirty="0"/>
              <a:t>READ SLIDE</a:t>
            </a:r>
          </a:p>
          <a:p>
            <a:endParaRPr lang="en-US" baseline="0" dirty="0"/>
          </a:p>
          <a:p>
            <a:r>
              <a:rPr lang="en-US" b="1" baseline="0" dirty="0"/>
              <a:t>A COMMON THREAD IN CLAIMS WE SEE IS A PERCEIVED LACK OF COMMUNICATION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4463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u="sng" dirty="0"/>
              <a:t>WE</a:t>
            </a:r>
            <a:r>
              <a:rPr lang="en-US" u="sng" baseline="0" dirty="0"/>
              <a:t> ALL WANT TO PRACTICE WITH THE </a:t>
            </a:r>
            <a:r>
              <a:rPr lang="en-US" b="1" u="sng" baseline="0" dirty="0"/>
              <a:t>ALARA </a:t>
            </a:r>
            <a:r>
              <a:rPr lang="en-US" u="sng" baseline="0" dirty="0"/>
              <a:t>PRINCIPLE IN MIND—</a:t>
            </a:r>
            <a:r>
              <a:rPr lang="en-US" b="1" u="sng" baseline="0" dirty="0"/>
              <a:t>A</a:t>
            </a:r>
            <a:r>
              <a:rPr lang="en-US" u="sng" baseline="0" dirty="0"/>
              <a:t>S </a:t>
            </a:r>
            <a:r>
              <a:rPr lang="en-US" b="1" u="sng" baseline="0" dirty="0"/>
              <a:t>L</a:t>
            </a:r>
            <a:r>
              <a:rPr lang="en-US" u="sng" baseline="0" dirty="0"/>
              <a:t>OW </a:t>
            </a:r>
            <a:r>
              <a:rPr lang="en-US" b="1" u="sng" baseline="0" dirty="0"/>
              <a:t>A</a:t>
            </a:r>
            <a:r>
              <a:rPr lang="en-US" u="sng" baseline="0" dirty="0"/>
              <a:t>S </a:t>
            </a:r>
            <a:r>
              <a:rPr lang="en-US" b="1" u="sng" baseline="0" dirty="0"/>
              <a:t>R</a:t>
            </a:r>
            <a:r>
              <a:rPr lang="en-US" u="sng" baseline="0" dirty="0"/>
              <a:t>EASONABLE </a:t>
            </a:r>
            <a:r>
              <a:rPr lang="en-US" b="1" u="sng" baseline="0" dirty="0"/>
              <a:t>A</a:t>
            </a:r>
            <a:r>
              <a:rPr lang="en-US" u="sng" baseline="0" dirty="0"/>
              <a:t>CHIEVEABLE.</a:t>
            </a:r>
          </a:p>
          <a:p>
            <a:endParaRPr lang="en-US" baseline="0" dirty="0"/>
          </a:p>
          <a:p>
            <a:r>
              <a:rPr lang="en-US" b="1" baseline="0" dirty="0"/>
              <a:t>USE COMMON SENSE---BUT TAKE THOSE IMAGES THAT PROTECT THE PATIENT—AND YOU.  </a:t>
            </a:r>
          </a:p>
          <a:p>
            <a:endParaRPr lang="en-US" baseline="0" dirty="0"/>
          </a:p>
          <a:p>
            <a:r>
              <a:rPr lang="en-US" baseline="0" dirty="0"/>
              <a:t>AND GET THIS—</a:t>
            </a:r>
            <a:r>
              <a:rPr lang="en-US" b="1" baseline="0" dirty="0"/>
              <a:t>THIS IS IMPORTANT—</a:t>
            </a:r>
            <a:r>
              <a:rPr lang="en-US" b="1" u="sng" baseline="0" dirty="0"/>
              <a:t>IF YOU TAKE AN XRAY YOU MUST READ IT!!    IF IT IS NOT DIAGNOSTIC—TAKE IT AGAIN!!   </a:t>
            </a:r>
          </a:p>
          <a:p>
            <a:endParaRPr lang="en-US" b="0" u="sng"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6946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FINAL RECORDS OR TRANSFER OUT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YOU ARE FINISHED WITH TREATMENT OR SOMEONE IS MOVING OR </a:t>
            </a:r>
            <a:r>
              <a:rPr kumimoji="0" lang="en-US" sz="1200" b="1" i="0" u="sng" strike="noStrike" kern="1200" cap="none" spc="0" normalizeH="0" baseline="0" noProof="0" dirty="0">
                <a:ln>
                  <a:noFill/>
                </a:ln>
                <a:solidFill>
                  <a:prstClr val="black"/>
                </a:solidFill>
                <a:effectLst/>
                <a:uLnTx/>
                <a:uFillTx/>
                <a:latin typeface="+mn-lt"/>
                <a:ea typeface="+mn-ea"/>
                <a:cs typeface="+mn-cs"/>
              </a:rPr>
              <a:t>YOU EVEN THINK SOMEONE MIGHT BE LEAVING YOUR PRACTICE</a:t>
            </a:r>
            <a:r>
              <a:rPr kumimoji="0" lang="en-US" sz="1200" b="1" i="0" u="none" strike="noStrike" kern="1200" cap="none" spc="0" normalizeH="0" baseline="0" noProof="0" dirty="0">
                <a:ln>
                  <a:noFill/>
                </a:ln>
                <a:solidFill>
                  <a:prstClr val="black"/>
                </a:solidFill>
                <a:effectLst/>
                <a:uLnTx/>
                <a:uFillTx/>
                <a:latin typeface="+mn-lt"/>
                <a:ea typeface="+mn-ea"/>
                <a:cs typeface="+mn-cs"/>
              </a:rPr>
              <a:t>—TAKE PROGRESS RECORDS—AT LEAST TAKE GOOD PHOTOS SO YOU CAN PROVE THE TREATMENT YOU PROVIDED</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3156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SUMMARY:</a:t>
            </a:r>
          </a:p>
          <a:p>
            <a:r>
              <a:rPr lang="en-US" b="1" dirty="0"/>
              <a:t>IT IS ALWAYS HARD TO TALK ABOUT THE BAD THINGS</a:t>
            </a:r>
            <a:r>
              <a:rPr lang="en-US" b="1" baseline="0" dirty="0"/>
              <a:t> THAT CAN HAPPEN TO US IN OUR PRACTICES</a:t>
            </a:r>
            <a:r>
              <a:rPr lang="en-US" baseline="0" dirty="0"/>
              <a:t>.  </a:t>
            </a:r>
          </a:p>
          <a:p>
            <a:endParaRPr lang="en-US" baseline="0" dirty="0"/>
          </a:p>
          <a:p>
            <a:r>
              <a:rPr lang="en-US" b="1" baseline="0" dirty="0"/>
              <a:t>JUST REMEMBER—THAT A LITTLE CARE WITH COMMUNICATION, RECORDS AND RECORD KEEPING CAN PROTECT YOU SIGNIFICANTLY—AND ADD TO YOUR PEACE OF MIND THAT YOU HAVE DONE EVERYTHING YOU CAN TO PROTECT YOURSELF.</a:t>
            </a:r>
          </a:p>
          <a:p>
            <a:endParaRPr lang="en-US" b="1" baseline="0" dirty="0"/>
          </a:p>
          <a:p>
            <a:r>
              <a:rPr lang="en-US" b="1" baseline="0" dirty="0"/>
              <a:t>DO WHAT YOU HAVE ALL BEEN TAUGHT</a:t>
            </a:r>
          </a:p>
          <a:p>
            <a:endParaRPr lang="en-US" b="1" baseline="0" dirty="0"/>
          </a:p>
          <a:p>
            <a:r>
              <a:rPr lang="en-US" b="1" baseline="0" dirty="0"/>
              <a:t>DEVELOP  THOSE PROTOCOLS AND SYSTEMS THAT ALLOW YOU TO PRACTICE WITHOUT “RE-INVENTING THE WHEEL” EACH DAY</a:t>
            </a:r>
          </a:p>
          <a:p>
            <a:endParaRPr lang="en-US" b="1" baseline="0" dirty="0"/>
          </a:p>
          <a:p>
            <a:r>
              <a:rPr lang="en-US" b="1" baseline="0" dirty="0"/>
              <a:t>DO THAT AND YOU CAN GO OUT AN ENJOY LIFE---HERE IS WHAT I LIKE TO DO WHEN NOT WORKING!!</a:t>
            </a:r>
          </a:p>
          <a:p>
            <a:endParaRPr lang="en-US" b="1" baseline="0" dirty="0"/>
          </a:p>
          <a:p>
            <a:r>
              <a:rPr lang="en-US" b="1" baseline="0" dirty="0"/>
              <a:t>LIZ IS GOING TO TALK TO ABOUT SOME OTHER ISSUES YOU MAY SEE IN YOUR OFFICE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49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BUYS INSURANCE FOR THE TIMES WHEN SOMETHING HAPPENS—</a:t>
            </a:r>
          </a:p>
          <a:p>
            <a:endParaRPr lang="en-US" b="1" dirty="0"/>
          </a:p>
          <a:p>
            <a:r>
              <a:rPr lang="en-US" b="1" dirty="0"/>
              <a:t>IT IS IMPORTANT TO PROTECT YOUR ASSESTS AS WELL AS YOUR PEACE OF MIND---AAOIC WILL BE THERE FOR YOU.  </a:t>
            </a:r>
          </a:p>
          <a:p>
            <a:r>
              <a:rPr lang="en-US" b="1" dirty="0"/>
              <a:t>HERE IS WHAT HAPPENS IF YOU UNFORTUNATE TO HAVE A LAWSUIT FILED AGAINST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8580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SUMMARY:</a:t>
            </a:r>
          </a:p>
          <a:p>
            <a:r>
              <a:rPr lang="en-US" b="1" dirty="0"/>
              <a:t>IT IS ALWAYS HARD TO TALK ABOUT THE BAD THINGS</a:t>
            </a:r>
            <a:r>
              <a:rPr lang="en-US" b="1" baseline="0" dirty="0"/>
              <a:t> THAT CAN HAPPEN TO US IN OUR PRACTICES.  </a:t>
            </a:r>
          </a:p>
          <a:p>
            <a:endParaRPr lang="en-US" baseline="0" dirty="0"/>
          </a:p>
          <a:p>
            <a:r>
              <a:rPr lang="en-US" b="1" baseline="0" dirty="0"/>
              <a:t>JUST REMEMBER—THAT A LITTLE CARE WITH COMMUNICATION, RECORDS AND RECORD KEEPING CAN PROTECT YOU SIGNIFICANTLY—AND ADD TO YOUR PEACE OF MIND THAT YOU HAVE DONE EVERYTHING YOU CAN TO PROTECT YOURSELF</a:t>
            </a:r>
            <a:r>
              <a:rPr lang="en-US" baseline="0" dirty="0"/>
              <a:t>.</a:t>
            </a:r>
          </a:p>
          <a:p>
            <a:endParaRPr lang="en-US" baseline="0" dirty="0"/>
          </a:p>
          <a:p>
            <a:r>
              <a:rPr lang="en-US" b="1" baseline="0" dirty="0"/>
              <a:t>DO WHAT YOU HAVE ALL BEEN TAUGHT</a:t>
            </a:r>
          </a:p>
          <a:p>
            <a:endParaRPr lang="en-US" b="1" baseline="0" dirty="0"/>
          </a:p>
          <a:p>
            <a:r>
              <a:rPr lang="en-US" b="1" baseline="0" dirty="0"/>
              <a:t>DEVELOP  THOSE PROTOCOLS AND SYSTEMS THAT ALLOW YOU TO PRACTICE WITHOUT “RE-INVENTING THE WHEEL” EACH DAY</a:t>
            </a:r>
          </a:p>
          <a:p>
            <a:endParaRPr lang="en-US" b="1" baseline="0" dirty="0"/>
          </a:p>
          <a:p>
            <a:r>
              <a:rPr lang="en-US" b="1" u="sng" baseline="0" dirty="0"/>
              <a:t>LIZ IS GOING TO TALK TO ABOUT SOME OTHER ISSUES YOU MAY SEE IN YOUR OFFICE</a:t>
            </a:r>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971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 IS NOW GOING TO TALK TO YOU ABOUT THOSE PATIENTS YOU HATE TO SEE COME INTO YOUR OFFICE—</a:t>
            </a:r>
          </a:p>
          <a:p>
            <a:endParaRPr lang="en-US" b="1" dirty="0"/>
          </a:p>
          <a:p>
            <a:r>
              <a:rPr lang="en-US" b="1" dirty="0"/>
              <a:t>ALSO KNOWN AS </a:t>
            </a:r>
            <a:r>
              <a:rPr lang="en-US" b="1" u="sng" dirty="0"/>
              <a:t>DIFFICULT PATIENTS</a:t>
            </a:r>
          </a:p>
        </p:txBody>
      </p:sp>
      <p:sp>
        <p:nvSpPr>
          <p:cNvPr id="4" name="Slide Number Placeholder 3"/>
          <p:cNvSpPr>
            <a:spLocks noGrp="1"/>
          </p:cNvSpPr>
          <p:nvPr>
            <p:ph type="sldNum" sz="quarter" idx="5"/>
          </p:nvPr>
        </p:nvSpPr>
        <p:spPr/>
        <p:txBody>
          <a:bodyPr/>
          <a:lstStyle/>
          <a:p>
            <a:fld id="{414905EE-85E2-4F4B-921E-0E727620AC80}" type="slidenum">
              <a:rPr lang="en-US" smtClean="0"/>
              <a:t>111</a:t>
            </a:fld>
            <a:endParaRPr lang="en-US"/>
          </a:p>
        </p:txBody>
      </p:sp>
    </p:spTree>
    <p:extLst>
      <p:ext uri="{BB962C8B-B14F-4D97-AF65-F5344CB8AC3E}">
        <p14:creationId xmlns:p14="http://schemas.microsoft.com/office/powerpoint/2010/main" val="10654423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1355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0545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PEOPLE BECOME ANGRY WITH YOU AND/OR YOUR PRACTICE FOR ANY REASON, IT CAN INCREASE THE POSSIBILITY OF A LAWSUIT</a:t>
            </a:r>
          </a:p>
          <a:p>
            <a:r>
              <a:rPr lang="en-US" b="1" dirty="0"/>
              <a:t>SOME OF THE THINGS WE SEE THAT PERCIPITATE A LAWSUIT ARE:      </a:t>
            </a:r>
          </a:p>
          <a:p>
            <a:endParaRPr lang="en-US" b="1" dirty="0"/>
          </a:p>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269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IS </a:t>
            </a:r>
            <a:r>
              <a:rPr lang="en-US" b="1" u="sng" baseline="0" dirty="0"/>
              <a:t>NOTHING WRONG WITH GROUP PRACTICES</a:t>
            </a:r>
            <a:r>
              <a:rPr lang="en-US" b="1" baseline="0" dirty="0"/>
              <a:t>-BUT THERE ARE SOME SPECIAL ISSUES THAT SHOULD BE ADDRESSED BY THE OWNER OF THE PRACTICE-OR IF YOU ARE WORKING FOR A GROUP.</a:t>
            </a:r>
          </a:p>
          <a:p>
            <a:endParaRPr lang="en-US" baseline="0" dirty="0"/>
          </a:p>
          <a:p>
            <a:r>
              <a:rPr lang="en-US" b="1" baseline="0" dirty="0"/>
              <a:t>READ THE SLIDE</a:t>
            </a:r>
          </a:p>
          <a:p>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0106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THANKS LIZ  </a:t>
            </a:r>
          </a:p>
          <a:p>
            <a:endParaRPr lang="en-US" b="1" dirty="0"/>
          </a:p>
          <a:p>
            <a:r>
              <a:rPr lang="en-US" b="1" dirty="0"/>
              <a:t>NEXT SLIDE</a:t>
            </a:r>
          </a:p>
        </p:txBody>
      </p:sp>
      <p:sp>
        <p:nvSpPr>
          <p:cNvPr id="4" name="Slide Number Placeholder 3"/>
          <p:cNvSpPr>
            <a:spLocks noGrp="1"/>
          </p:cNvSpPr>
          <p:nvPr>
            <p:ph type="sldNum" sz="quarter" idx="5"/>
          </p:nvPr>
        </p:nvSpPr>
        <p:spPr/>
        <p:txBody>
          <a:bodyPr/>
          <a:lstStyle/>
          <a:p>
            <a:fld id="{414905EE-85E2-4F4B-921E-0E727620AC80}" type="slidenum">
              <a:rPr lang="en-US" smtClean="0"/>
              <a:t>116</a:t>
            </a:fld>
            <a:endParaRPr lang="en-US"/>
          </a:p>
        </p:txBody>
      </p:sp>
    </p:spTree>
    <p:extLst>
      <p:ext uri="{BB962C8B-B14F-4D97-AF65-F5344CB8AC3E}">
        <p14:creationId xmlns:p14="http://schemas.microsoft.com/office/powerpoint/2010/main" val="37033269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VARNER</a:t>
            </a:r>
          </a:p>
          <a:p>
            <a:endParaRPr lang="en-US" b="1" dirty="0"/>
          </a:p>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6550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6754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905EE-85E2-4F4B-921E-0E727620AC80}" type="slidenum">
              <a:rPr lang="en-US" smtClean="0"/>
              <a:t>119</a:t>
            </a:fld>
            <a:endParaRPr lang="en-US"/>
          </a:p>
        </p:txBody>
      </p:sp>
    </p:spTree>
    <p:extLst>
      <p:ext uri="{BB962C8B-B14F-4D97-AF65-F5344CB8AC3E}">
        <p14:creationId xmlns:p14="http://schemas.microsoft.com/office/powerpoint/2010/main" val="287640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WHAT</a:t>
            </a:r>
            <a:r>
              <a:rPr lang="en-US" b="1" baseline="0" dirty="0"/>
              <a:t> TYPES OF CASES ARE YOU MOST LIKELY TO GET SUED OVER?  </a:t>
            </a:r>
          </a:p>
          <a:p>
            <a:r>
              <a:rPr lang="en-US" b="1" baseline="0" dirty="0"/>
              <a:t>WE WOULD ALL LIKE TO KNOW—WHERE IS THE RISK?</a:t>
            </a:r>
          </a:p>
          <a:p>
            <a:endParaRPr lang="en-US" b="1" baseline="0" dirty="0"/>
          </a:p>
          <a:p>
            <a:r>
              <a:rPr lang="en-US" b="1" baseline="0"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577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MOST LIKELY REASONS YOU MAY BE SUED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4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THAT OLD SAYING “WHAT YOU DON’T KNOW CAN HURT YOU” IS REALLY TRUE WHEN IT COMES TO INSURANCE</a:t>
            </a:r>
          </a:p>
          <a:p>
            <a:endParaRPr lang="en-US" b="1" dirty="0"/>
          </a:p>
          <a:p>
            <a:r>
              <a:rPr lang="en-US" b="1" dirty="0"/>
              <a:t>WE ARE GOING TO COVER SOME THINGS YOU REALLY NEED TO KNOW ABOUT YOUR MALPRACTICE INSURANCE. </a:t>
            </a:r>
          </a:p>
          <a:p>
            <a:endParaRPr lang="en-US" b="1" dirty="0"/>
          </a:p>
          <a:p>
            <a:r>
              <a:rPr lang="en-US" b="1" dirty="0"/>
              <a:t>LIZ IS GOING TO GO OVER SOME IMPORTANT POINTS YOU NEED TO BE AWARE OF</a:t>
            </a:r>
          </a:p>
          <a:p>
            <a:r>
              <a:rPr lang="en-US" b="1" dirty="0"/>
              <a:t>WILL NOW SHARE SOME THINGS YOU NEED TO KNOW ABOUT YOUR COVERAGE</a:t>
            </a:r>
          </a:p>
        </p:txBody>
      </p:sp>
      <p:sp>
        <p:nvSpPr>
          <p:cNvPr id="4" name="Slide Number Placeholder 3"/>
          <p:cNvSpPr>
            <a:spLocks noGrp="1"/>
          </p:cNvSpPr>
          <p:nvPr>
            <p:ph type="sldNum" sz="quarter" idx="5"/>
          </p:nvPr>
        </p:nvSpPr>
        <p:spPr/>
        <p:txBody>
          <a:bodyPr/>
          <a:lstStyle/>
          <a:p>
            <a:fld id="{414905EE-85E2-4F4B-921E-0E727620AC80}" type="slidenum">
              <a:rPr lang="en-US" smtClean="0"/>
              <a:t>14</a:t>
            </a:fld>
            <a:endParaRPr lang="en-US"/>
          </a:p>
        </p:txBody>
      </p:sp>
    </p:spTree>
    <p:extLst>
      <p:ext uri="{BB962C8B-B14F-4D97-AF65-F5344CB8AC3E}">
        <p14:creationId xmlns:p14="http://schemas.microsoft.com/office/powerpoint/2010/main" val="168936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Bob introduces Liz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388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b="1" dirty="0"/>
              <a:t>IT IS ABSOLUTELY CRITICAL FOR YOU TO KEEP YOUR POLICY CURRENT AND KNOW THE DETAILS ABOUT IT </a:t>
            </a:r>
          </a:p>
          <a:p>
            <a:endParaRPr lang="en-US" b="1" dirty="0"/>
          </a:p>
          <a:p>
            <a:r>
              <a:rPr lang="en-US" b="1" u="sng"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91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LIZ--READ THE SLIDE</a:t>
            </a:r>
          </a:p>
        </p:txBody>
      </p:sp>
      <p:sp>
        <p:nvSpPr>
          <p:cNvPr id="4" name="Slide Number Placeholder 3"/>
          <p:cNvSpPr>
            <a:spLocks noGrp="1"/>
          </p:cNvSpPr>
          <p:nvPr>
            <p:ph type="sldNum" sz="quarter" idx="5"/>
          </p:nvPr>
        </p:nvSpPr>
        <p:spPr/>
        <p:txBody>
          <a:bodyPr/>
          <a:lstStyle/>
          <a:p>
            <a:fld id="{414905EE-85E2-4F4B-921E-0E727620AC80}" type="slidenum">
              <a:rPr lang="en-US" smtClean="0"/>
              <a:t>17</a:t>
            </a:fld>
            <a:endParaRPr lang="en-US"/>
          </a:p>
        </p:txBody>
      </p:sp>
    </p:spTree>
    <p:extLst>
      <p:ext uri="{BB962C8B-B14F-4D97-AF65-F5344CB8AC3E}">
        <p14:creationId xmlns:p14="http://schemas.microsoft.com/office/powerpoint/2010/main" val="3317626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none" dirty="0"/>
              <a:t>LIZ</a:t>
            </a:r>
          </a:p>
          <a:p>
            <a:r>
              <a:rPr lang="en-US" b="1" u="sng" dirty="0"/>
              <a:t>DENTISTS AND ORTHODONTISTS ARE NOT COVERED ON YOUR POLICY—JUST YOUR OTHER EMPLOYEES</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BE SURE YOU KNOW WHAT PROCEDURES ARE  ALLOWED FOR YOUR ASSITANTS TO PERFORM ON PATIENTS IN YOUR STATE</a:t>
            </a:r>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4F271-BE83-4172-B568-E4EA17F9A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90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LIZ--READ THE SLIDE</a:t>
            </a:r>
          </a:p>
        </p:txBody>
      </p:sp>
      <p:sp>
        <p:nvSpPr>
          <p:cNvPr id="4" name="Slide Number Placeholder 3"/>
          <p:cNvSpPr>
            <a:spLocks noGrp="1"/>
          </p:cNvSpPr>
          <p:nvPr>
            <p:ph type="sldNum" sz="quarter" idx="5"/>
          </p:nvPr>
        </p:nvSpPr>
        <p:spPr/>
        <p:txBody>
          <a:bodyPr/>
          <a:lstStyle/>
          <a:p>
            <a:fld id="{AD607F64-6A43-440F-B2AE-500A68B350AB}" type="slidenum">
              <a:rPr lang="en-US" smtClean="0"/>
              <a:t>19</a:t>
            </a:fld>
            <a:endParaRPr lang="en-US"/>
          </a:p>
        </p:txBody>
      </p:sp>
    </p:spTree>
    <p:extLst>
      <p:ext uri="{BB962C8B-B14F-4D97-AF65-F5344CB8AC3E}">
        <p14:creationId xmlns:p14="http://schemas.microsoft.com/office/powerpoint/2010/main" val="81086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27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LIZ--READ THE SLIDE</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20</a:t>
            </a:fld>
            <a:endParaRPr lang="en-US"/>
          </a:p>
        </p:txBody>
      </p:sp>
    </p:spTree>
    <p:extLst>
      <p:ext uri="{BB962C8B-B14F-4D97-AF65-F5344CB8AC3E}">
        <p14:creationId xmlns:p14="http://schemas.microsoft.com/office/powerpoint/2010/main" val="237188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LIZ--READ THE SLIDE</a:t>
            </a:r>
          </a:p>
        </p:txBody>
      </p:sp>
      <p:sp>
        <p:nvSpPr>
          <p:cNvPr id="4" name="Slide Number Placeholder 3"/>
          <p:cNvSpPr>
            <a:spLocks noGrp="1"/>
          </p:cNvSpPr>
          <p:nvPr>
            <p:ph type="sldNum" sz="quarter" idx="5"/>
          </p:nvPr>
        </p:nvSpPr>
        <p:spPr/>
        <p:txBody>
          <a:bodyPr/>
          <a:lstStyle/>
          <a:p>
            <a:fld id="{AD607F64-6A43-440F-B2AE-500A68B350AB}" type="slidenum">
              <a:rPr lang="en-US" smtClean="0"/>
              <a:t>21</a:t>
            </a:fld>
            <a:endParaRPr lang="en-US"/>
          </a:p>
        </p:txBody>
      </p:sp>
    </p:spTree>
    <p:extLst>
      <p:ext uri="{BB962C8B-B14F-4D97-AF65-F5344CB8AC3E}">
        <p14:creationId xmlns:p14="http://schemas.microsoft.com/office/powerpoint/2010/main" val="251672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22</a:t>
            </a:fld>
            <a:endParaRPr lang="en-US"/>
          </a:p>
        </p:txBody>
      </p:sp>
    </p:spTree>
    <p:extLst>
      <p:ext uri="{BB962C8B-B14F-4D97-AF65-F5344CB8AC3E}">
        <p14:creationId xmlns:p14="http://schemas.microsoft.com/office/powerpoint/2010/main" val="235978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MAY WORRY THAT IF A JUDGEMENT IS RULED AGAINST YOU THAT “EVERYONE” WILL KNOW.</a:t>
            </a:r>
          </a:p>
          <a:p>
            <a:endParaRPr lang="en-US" b="1" dirty="0"/>
          </a:p>
          <a:p>
            <a:r>
              <a:rPr lang="en-US" b="1" dirty="0"/>
              <a:t> LIZ--</a:t>
            </a:r>
            <a:r>
              <a:rPr lang="en-US" b="1" u="sng" dirty="0"/>
              <a:t>READ SLIDE</a:t>
            </a:r>
          </a:p>
        </p:txBody>
      </p:sp>
      <p:sp>
        <p:nvSpPr>
          <p:cNvPr id="4" name="Slide Number Placeholder 3"/>
          <p:cNvSpPr>
            <a:spLocks noGrp="1"/>
          </p:cNvSpPr>
          <p:nvPr>
            <p:ph type="sldNum" sz="quarter" idx="5"/>
          </p:nvPr>
        </p:nvSpPr>
        <p:spPr/>
        <p:txBody>
          <a:bodyPr/>
          <a:lstStyle/>
          <a:p>
            <a:fld id="{AD607F64-6A43-440F-B2AE-500A68B350AB}" type="slidenum">
              <a:rPr lang="en-US" smtClean="0"/>
              <a:t>23</a:t>
            </a:fld>
            <a:endParaRPr lang="en-US"/>
          </a:p>
        </p:txBody>
      </p:sp>
    </p:spTree>
    <p:extLst>
      <p:ext uri="{BB962C8B-B14F-4D97-AF65-F5344CB8AC3E}">
        <p14:creationId xmlns:p14="http://schemas.microsoft.com/office/powerpoint/2010/main" val="46298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LIZ—READ THE SLIDE</a:t>
            </a:r>
          </a:p>
        </p:txBody>
      </p:sp>
      <p:sp>
        <p:nvSpPr>
          <p:cNvPr id="4" name="Slide Number Placeholder 3"/>
          <p:cNvSpPr>
            <a:spLocks noGrp="1"/>
          </p:cNvSpPr>
          <p:nvPr>
            <p:ph type="sldNum" sz="quarter" idx="5"/>
          </p:nvPr>
        </p:nvSpPr>
        <p:spPr/>
        <p:txBody>
          <a:bodyPr/>
          <a:lstStyle/>
          <a:p>
            <a:fld id="{AD607F64-6A43-440F-B2AE-500A68B350AB}" type="slidenum">
              <a:rPr lang="en-US" smtClean="0"/>
              <a:t>24</a:t>
            </a:fld>
            <a:endParaRPr lang="en-US"/>
          </a:p>
        </p:txBody>
      </p:sp>
    </p:spTree>
    <p:extLst>
      <p:ext uri="{BB962C8B-B14F-4D97-AF65-F5344CB8AC3E}">
        <p14:creationId xmlns:p14="http://schemas.microsoft.com/office/powerpoint/2010/main" val="153360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LIZ--READ THE SLIDE</a:t>
            </a:r>
          </a:p>
        </p:txBody>
      </p:sp>
      <p:sp>
        <p:nvSpPr>
          <p:cNvPr id="4" name="Slide Number Placeholder 3"/>
          <p:cNvSpPr>
            <a:spLocks noGrp="1"/>
          </p:cNvSpPr>
          <p:nvPr>
            <p:ph type="sldNum" sz="quarter" idx="5"/>
          </p:nvPr>
        </p:nvSpPr>
        <p:spPr/>
        <p:txBody>
          <a:bodyPr/>
          <a:lstStyle/>
          <a:p>
            <a:fld id="{414905EE-85E2-4F4B-921E-0E727620AC80}" type="slidenum">
              <a:rPr lang="en-US" smtClean="0"/>
              <a:t>25</a:t>
            </a:fld>
            <a:endParaRPr lang="en-US"/>
          </a:p>
        </p:txBody>
      </p:sp>
    </p:spTree>
    <p:extLst>
      <p:ext uri="{BB962C8B-B14F-4D97-AF65-F5344CB8AC3E}">
        <p14:creationId xmlns:p14="http://schemas.microsoft.com/office/powerpoint/2010/main" val="2790603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IS NO “GETTING OUT OF THE LAWSUIT”</a:t>
            </a:r>
          </a:p>
          <a:p>
            <a:endParaRPr lang="en-US" b="1" dirty="0"/>
          </a:p>
          <a:p>
            <a:r>
              <a:rPr lang="en-US" b="1" u="sng" dirty="0"/>
              <a:t>READ SLIDE</a:t>
            </a:r>
          </a:p>
        </p:txBody>
      </p:sp>
      <p:sp>
        <p:nvSpPr>
          <p:cNvPr id="4" name="Slide Number Placeholder 3"/>
          <p:cNvSpPr>
            <a:spLocks noGrp="1"/>
          </p:cNvSpPr>
          <p:nvPr>
            <p:ph type="sldNum" sz="quarter" idx="5"/>
          </p:nvPr>
        </p:nvSpPr>
        <p:spPr/>
        <p:txBody>
          <a:bodyPr/>
          <a:lstStyle/>
          <a:p>
            <a:fld id="{AD607F64-6A43-440F-B2AE-500A68B350AB}" type="slidenum">
              <a:rPr lang="en-US" smtClean="0"/>
              <a:t>26</a:t>
            </a:fld>
            <a:endParaRPr lang="en-US"/>
          </a:p>
        </p:txBody>
      </p:sp>
    </p:spTree>
    <p:extLst>
      <p:ext uri="{BB962C8B-B14F-4D97-AF65-F5344CB8AC3E}">
        <p14:creationId xmlns:p14="http://schemas.microsoft.com/office/powerpoint/2010/main" val="368347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LIZ--READ SLIDE</a:t>
            </a:r>
          </a:p>
          <a:p>
            <a:endParaRPr lang="en-US" dirty="0"/>
          </a:p>
        </p:txBody>
      </p:sp>
      <p:sp>
        <p:nvSpPr>
          <p:cNvPr id="4" name="Slide Number Placeholder 3"/>
          <p:cNvSpPr>
            <a:spLocks noGrp="1"/>
          </p:cNvSpPr>
          <p:nvPr>
            <p:ph type="sldNum" sz="quarter" idx="5"/>
          </p:nvPr>
        </p:nvSpPr>
        <p:spPr/>
        <p:txBody>
          <a:bodyPr/>
          <a:lstStyle/>
          <a:p>
            <a:fld id="{414905EE-85E2-4F4B-921E-0E727620AC80}" type="slidenum">
              <a:rPr lang="en-US" smtClean="0"/>
              <a:t>27</a:t>
            </a:fld>
            <a:endParaRPr lang="en-US"/>
          </a:p>
        </p:txBody>
      </p:sp>
    </p:spTree>
    <p:extLst>
      <p:ext uri="{BB962C8B-B14F-4D97-AF65-F5344CB8AC3E}">
        <p14:creationId xmlns:p14="http://schemas.microsoft.com/office/powerpoint/2010/main" val="1923130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THANKS LIZ  </a:t>
            </a:r>
          </a:p>
          <a:p>
            <a:endParaRPr lang="en-US" b="1" dirty="0"/>
          </a:p>
          <a:p>
            <a:r>
              <a:rPr lang="en-US" b="1" dirty="0"/>
              <a:t>NEXT SLIDE</a:t>
            </a:r>
          </a:p>
        </p:txBody>
      </p:sp>
      <p:sp>
        <p:nvSpPr>
          <p:cNvPr id="4" name="Slide Number Placeholder 3"/>
          <p:cNvSpPr>
            <a:spLocks noGrp="1"/>
          </p:cNvSpPr>
          <p:nvPr>
            <p:ph type="sldNum" sz="quarter" idx="5"/>
          </p:nvPr>
        </p:nvSpPr>
        <p:spPr/>
        <p:txBody>
          <a:bodyPr/>
          <a:lstStyle/>
          <a:p>
            <a:fld id="{414905EE-85E2-4F4B-921E-0E727620AC80}" type="slidenum">
              <a:rPr lang="en-US" smtClean="0"/>
              <a:t>28</a:t>
            </a:fld>
            <a:endParaRPr lang="en-US"/>
          </a:p>
        </p:txBody>
      </p:sp>
    </p:spTree>
    <p:extLst>
      <p:ext uri="{BB962C8B-B14F-4D97-AF65-F5344CB8AC3E}">
        <p14:creationId xmlns:p14="http://schemas.microsoft.com/office/powerpoint/2010/main" val="338412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BOB</a:t>
            </a:r>
          </a:p>
          <a:p>
            <a:r>
              <a:rPr lang="en-US" b="1" dirty="0"/>
              <a:t>CERTAINLY THERE IS SOME RISK IN LIVING IN A HOUSE THAT COULD TOPPLE OVER AT ANY MINUTE</a:t>
            </a:r>
          </a:p>
          <a:p>
            <a:endParaRPr lang="en-US" dirty="0"/>
          </a:p>
          <a:p>
            <a:r>
              <a:rPr lang="en-US" b="1" dirty="0"/>
              <a:t>PRACTICING WITHOUT PROPER INSURANCE IS ALSO A RISK SO MAKE SURE YOU KNOW WHAT IS IN YOUR POLICY AND ITS LIMITS</a:t>
            </a:r>
          </a:p>
          <a:p>
            <a:endParaRPr lang="en-US" b="1" dirty="0"/>
          </a:p>
          <a:p>
            <a:r>
              <a:rPr lang="en-US" sz="1800" b="1" dirty="0"/>
              <a:t>LET’S LOOK AT SOME CASES TO SEE WHERE YOUR RISK MAY COME FROM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53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1" dirty="0"/>
              <a:t>EAD SLIDE</a:t>
            </a:r>
          </a:p>
        </p:txBody>
      </p:sp>
      <p:sp>
        <p:nvSpPr>
          <p:cNvPr id="4" name="Slide Number Placeholder 3"/>
          <p:cNvSpPr>
            <a:spLocks noGrp="1"/>
          </p:cNvSpPr>
          <p:nvPr>
            <p:ph type="sldNum" sz="quarter" idx="5"/>
          </p:nvPr>
        </p:nvSpPr>
        <p:spPr/>
        <p:txBody>
          <a:bodyPr/>
          <a:lstStyle/>
          <a:p>
            <a:fld id="{414905EE-85E2-4F4B-921E-0E727620AC80}" type="slidenum">
              <a:rPr lang="en-US" smtClean="0"/>
              <a:t>3</a:t>
            </a:fld>
            <a:endParaRPr lang="en-US"/>
          </a:p>
        </p:txBody>
      </p:sp>
    </p:spTree>
    <p:extLst>
      <p:ext uri="{BB962C8B-B14F-4D97-AF65-F5344CB8AC3E}">
        <p14:creationId xmlns:p14="http://schemas.microsoft.com/office/powerpoint/2010/main" val="2263468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GO THROUGH SOME CASES AND LEARN WHAT PROMPTED LAWSUITS</a:t>
            </a:r>
          </a:p>
          <a:p>
            <a:endParaRPr lang="en-US" b="1" dirty="0"/>
          </a:p>
          <a:p>
            <a:r>
              <a:rPr lang="en-US" b="1" dirty="0"/>
              <a:t>PERIODONTAL</a:t>
            </a:r>
            <a:r>
              <a:rPr lang="en-US" b="1" baseline="0" dirty="0"/>
              <a:t> ISSUES:</a:t>
            </a:r>
          </a:p>
          <a:p>
            <a:endParaRPr lang="en-US" b="1" dirty="0"/>
          </a:p>
          <a:p>
            <a:r>
              <a:rPr lang="en-US" b="1" u="sng" dirty="0"/>
              <a:t>THIS</a:t>
            </a:r>
            <a:r>
              <a:rPr lang="en-US" b="1" u="sng" baseline="0" dirty="0"/>
              <a:t> RISK CAN ALMOST BE COMPLETELY AVOIDED BY PROPER DIAGNOSIS AND RECORDS.</a:t>
            </a:r>
          </a:p>
          <a:p>
            <a:endParaRPr lang="en-US" b="0" u="sng" baseline="0" dirty="0"/>
          </a:p>
          <a:p>
            <a:r>
              <a:rPr lang="en-US" b="1" baseline="0" dirty="0"/>
              <a:t>WE WILL TALK MORE ABOUT THAT LATER, RIGHT NOW LET’S LOOK AT AN EXAMPLE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577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ADULT PATIENT WANTED TO HAVE HER TEETH STRAIGHTENED</a:t>
            </a:r>
          </a:p>
        </p:txBody>
      </p:sp>
      <p:sp>
        <p:nvSpPr>
          <p:cNvPr id="4" name="Slide Number Placeholder 3"/>
          <p:cNvSpPr>
            <a:spLocks noGrp="1"/>
          </p:cNvSpPr>
          <p:nvPr>
            <p:ph type="sldNum" sz="quarter" idx="5"/>
          </p:nvPr>
        </p:nvSpPr>
        <p:spPr/>
        <p:txBody>
          <a:bodyPr/>
          <a:lstStyle/>
          <a:p>
            <a:fld id="{AD607F64-6A43-440F-B2AE-500A68B350AB}" type="slidenum">
              <a:rPr lang="en-US" smtClean="0"/>
              <a:t>31</a:t>
            </a:fld>
            <a:endParaRPr lang="en-US"/>
          </a:p>
        </p:txBody>
      </p:sp>
    </p:spTree>
    <p:extLst>
      <p:ext uri="{BB962C8B-B14F-4D97-AF65-F5344CB8AC3E}">
        <p14:creationId xmlns:p14="http://schemas.microsoft.com/office/powerpoint/2010/main" val="1474791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INITIAL XRAY SHOWED GENERALIZED BONE LOSS</a:t>
            </a:r>
            <a:r>
              <a:rPr lang="en-US" dirty="0"/>
              <a:t>—</a:t>
            </a:r>
          </a:p>
          <a:p>
            <a:endParaRPr lang="en-US" b="1" dirty="0"/>
          </a:p>
          <a:p>
            <a:r>
              <a:rPr lang="en-US" b="1" dirty="0"/>
              <a:t>EVEN THOUGH THERE WAS A HISTORY OF PERIODONTAL DISEASE, THERE IS NO NOTE IN THE CHART MENTIONING IT</a:t>
            </a:r>
          </a:p>
        </p:txBody>
      </p:sp>
      <p:sp>
        <p:nvSpPr>
          <p:cNvPr id="4" name="Slide Number Placeholder 3"/>
          <p:cNvSpPr>
            <a:spLocks noGrp="1"/>
          </p:cNvSpPr>
          <p:nvPr>
            <p:ph type="sldNum" sz="quarter" idx="5"/>
          </p:nvPr>
        </p:nvSpPr>
        <p:spPr/>
        <p:txBody>
          <a:bodyPr/>
          <a:lstStyle/>
          <a:p>
            <a:fld id="{AD607F64-6A43-440F-B2AE-500A68B350AB}" type="slidenum">
              <a:rPr lang="en-US" smtClean="0"/>
              <a:t>32</a:t>
            </a:fld>
            <a:endParaRPr lang="en-US"/>
          </a:p>
        </p:txBody>
      </p:sp>
    </p:spTree>
    <p:extLst>
      <p:ext uri="{BB962C8B-B14F-4D97-AF65-F5344CB8AC3E}">
        <p14:creationId xmlns:p14="http://schemas.microsoft.com/office/powerpoint/2010/main" val="919539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TREATMENT SEEMED TO PROCEED WNL  THE PATIENT MISSED SOME APPOINTMENTS SLOWING PROGRESS</a:t>
            </a:r>
          </a:p>
        </p:txBody>
      </p:sp>
      <p:sp>
        <p:nvSpPr>
          <p:cNvPr id="4" name="Slide Number Placeholder 3"/>
          <p:cNvSpPr>
            <a:spLocks noGrp="1"/>
          </p:cNvSpPr>
          <p:nvPr>
            <p:ph type="sldNum" sz="quarter" idx="5"/>
          </p:nvPr>
        </p:nvSpPr>
        <p:spPr/>
        <p:txBody>
          <a:bodyPr/>
          <a:lstStyle/>
          <a:p>
            <a:fld id="{AD607F64-6A43-440F-B2AE-500A68B350AB}" type="slidenum">
              <a:rPr lang="en-US" smtClean="0"/>
              <a:t>33</a:t>
            </a:fld>
            <a:endParaRPr lang="en-US"/>
          </a:p>
        </p:txBody>
      </p:sp>
    </p:spTree>
    <p:extLst>
      <p:ext uri="{BB962C8B-B14F-4D97-AF65-F5344CB8AC3E}">
        <p14:creationId xmlns:p14="http://schemas.microsoft.com/office/powerpoint/2010/main" val="2092137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PHOTOS SHOW A PRETTY NICE CASE—BUT NOTE THE LOWER LEFT BRIDGE IS MISSING</a:t>
            </a:r>
          </a:p>
        </p:txBody>
      </p:sp>
      <p:sp>
        <p:nvSpPr>
          <p:cNvPr id="4" name="Slide Number Placeholder 3"/>
          <p:cNvSpPr>
            <a:spLocks noGrp="1"/>
          </p:cNvSpPr>
          <p:nvPr>
            <p:ph type="sldNum" sz="quarter" idx="5"/>
          </p:nvPr>
        </p:nvSpPr>
        <p:spPr/>
        <p:txBody>
          <a:bodyPr/>
          <a:lstStyle/>
          <a:p>
            <a:fld id="{AD607F64-6A43-440F-B2AE-500A68B350AB}" type="slidenum">
              <a:rPr lang="en-US" smtClean="0"/>
              <a:t>34</a:t>
            </a:fld>
            <a:endParaRPr lang="en-US"/>
          </a:p>
        </p:txBody>
      </p:sp>
    </p:spTree>
    <p:extLst>
      <p:ext uri="{BB962C8B-B14F-4D97-AF65-F5344CB8AC3E}">
        <p14:creationId xmlns:p14="http://schemas.microsoft.com/office/powerpoint/2010/main" val="648795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WAS A PROGRESS PANOREX THAT </a:t>
            </a:r>
            <a:r>
              <a:rPr lang="en-US" b="1" u="sng" dirty="0"/>
              <a:t>WASN’T READ BY THE INSURED</a:t>
            </a:r>
            <a:r>
              <a:rPr lang="en-US" b="1" dirty="0"/>
              <a:t>—</a:t>
            </a:r>
          </a:p>
          <a:p>
            <a:endParaRPr lang="en-US" b="1" dirty="0"/>
          </a:p>
          <a:p>
            <a:r>
              <a:rPr lang="en-US" b="1" dirty="0"/>
              <a:t>NOTE THE RADIOLUCENCIES ON THE ABUTMENTS AND MORE BONE LOSS AROUND THE TEETH</a:t>
            </a:r>
          </a:p>
        </p:txBody>
      </p:sp>
      <p:sp>
        <p:nvSpPr>
          <p:cNvPr id="4" name="Slide Number Placeholder 3"/>
          <p:cNvSpPr>
            <a:spLocks noGrp="1"/>
          </p:cNvSpPr>
          <p:nvPr>
            <p:ph type="sldNum" sz="quarter" idx="5"/>
          </p:nvPr>
        </p:nvSpPr>
        <p:spPr/>
        <p:txBody>
          <a:bodyPr/>
          <a:lstStyle/>
          <a:p>
            <a:fld id="{AD607F64-6A43-440F-B2AE-500A68B350AB}" type="slidenum">
              <a:rPr lang="en-US" smtClean="0"/>
              <a:t>35</a:t>
            </a:fld>
            <a:endParaRPr lang="en-US"/>
          </a:p>
        </p:txBody>
      </p:sp>
    </p:spTree>
    <p:extLst>
      <p:ext uri="{BB962C8B-B14F-4D97-AF65-F5344CB8AC3E}">
        <p14:creationId xmlns:p14="http://schemas.microsoft.com/office/powerpoint/2010/main" val="198651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FINAL XRAY SHOWED SIGNIFICANT BONE LOSS IN ADDITION TO THE BONE LOSS PRIOR TO TREATMENT AND THE LOWER LEFT BRIDGE WAS LOST.</a:t>
            </a:r>
          </a:p>
          <a:p>
            <a:endParaRPr lang="en-US" b="1" dirty="0"/>
          </a:p>
          <a:p>
            <a:r>
              <a:rPr lang="en-US" b="1" dirty="0"/>
              <a:t>THE PATIENT COMPLAINED ABOUT LOOSE TEETH AND NUMBNESS ON THE LOWER LEFT SIDE TO HER DENTIST</a:t>
            </a:r>
          </a:p>
          <a:p>
            <a:endParaRPr lang="en-US" b="1" dirty="0"/>
          </a:p>
          <a:p>
            <a:r>
              <a:rPr lang="en-US" b="1" dirty="0"/>
              <a:t>WHAT HAPPENED???</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36</a:t>
            </a:fld>
            <a:endParaRPr lang="en-US"/>
          </a:p>
        </p:txBody>
      </p:sp>
    </p:spTree>
    <p:extLst>
      <p:ext uri="{BB962C8B-B14F-4D97-AF65-F5344CB8AC3E}">
        <p14:creationId xmlns:p14="http://schemas.microsoft.com/office/powerpoint/2010/main" val="1710174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PATIENT SUED AND THE CASE WAS SETTLED FOR WELL OVER $300,000.</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37</a:t>
            </a:fld>
            <a:endParaRPr lang="en-US"/>
          </a:p>
        </p:txBody>
      </p:sp>
    </p:spTree>
    <p:extLst>
      <p:ext uri="{BB962C8B-B14F-4D97-AF65-F5344CB8AC3E}">
        <p14:creationId xmlns:p14="http://schemas.microsoft.com/office/powerpoint/2010/main" val="255947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CAN YOU DO TO AVOID A PERIODONTAL TYPE LAWSUIT?</a:t>
            </a:r>
          </a:p>
        </p:txBody>
      </p:sp>
      <p:sp>
        <p:nvSpPr>
          <p:cNvPr id="4" name="Slide Number Placeholder 3"/>
          <p:cNvSpPr>
            <a:spLocks noGrp="1"/>
          </p:cNvSpPr>
          <p:nvPr>
            <p:ph type="sldNum" sz="quarter" idx="5"/>
          </p:nvPr>
        </p:nvSpPr>
        <p:spPr/>
        <p:txBody>
          <a:bodyPr/>
          <a:lstStyle/>
          <a:p>
            <a:fld id="{AD607F64-6A43-440F-B2AE-500A68B350AB}" type="slidenum">
              <a:rPr lang="en-US" smtClean="0"/>
              <a:t>38</a:t>
            </a:fld>
            <a:endParaRPr lang="en-US"/>
          </a:p>
        </p:txBody>
      </p:sp>
    </p:spTree>
    <p:extLst>
      <p:ext uri="{BB962C8B-B14F-4D97-AF65-F5344CB8AC3E}">
        <p14:creationId xmlns:p14="http://schemas.microsoft.com/office/powerpoint/2010/main" val="3571016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 CAN EVALUATE THE PERIODONTAL CONDITION  YOURSELF WITH THE APPROPRIATE XRAYS AND A PERIODONTAL PROBE      </a:t>
            </a:r>
            <a:r>
              <a:rPr kumimoji="0" lang="en-US" sz="1200" b="1" i="0" u="none" strike="noStrike" kern="1200" cap="none" spc="0" normalizeH="0" baseline="0" noProof="0" dirty="0">
                <a:ln>
                  <a:noFill/>
                </a:ln>
                <a:solidFill>
                  <a:prstClr val="black"/>
                </a:solidFill>
                <a:effectLst/>
                <a:uLnTx/>
                <a:uFillTx/>
                <a:latin typeface="+mn-lt"/>
                <a:ea typeface="+mn-ea"/>
                <a:cs typeface="+mn-cs"/>
              </a:rPr>
              <a:t>OR</a:t>
            </a:r>
            <a:endParaRPr lang="en-US" b="1" dirty="0"/>
          </a:p>
        </p:txBody>
      </p:sp>
      <p:sp>
        <p:nvSpPr>
          <p:cNvPr id="4" name="Slide Number Placeholder 3"/>
          <p:cNvSpPr>
            <a:spLocks noGrp="1"/>
          </p:cNvSpPr>
          <p:nvPr>
            <p:ph type="sldNum" sz="quarter" idx="10"/>
          </p:nvPr>
        </p:nvSpPr>
        <p:spPr/>
        <p:txBody>
          <a:bodyPr/>
          <a:lstStyle/>
          <a:p>
            <a:fld id="{39A4A4AD-D8F5-49BB-834B-CB0B88914B8A}" type="slidenum">
              <a:rPr lang="en-US" smtClean="0"/>
              <a:pPr/>
              <a:t>39</a:t>
            </a:fld>
            <a:endParaRPr lang="en-US"/>
          </a:p>
        </p:txBody>
      </p:sp>
    </p:spTree>
    <p:extLst>
      <p:ext uri="{BB962C8B-B14F-4D97-AF65-F5344CB8AC3E}">
        <p14:creationId xmlns:p14="http://schemas.microsoft.com/office/powerpoint/2010/main" val="223260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THIS  RECORDED PRESENTATION IS PROVIDED FREE OF CHARGE BY AAOIC.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IF YOU WATCH THE ENTIRE PROGRAM AND ANSWER THE QUESTIONS ASSOCIATED WITH THIS PRESENTATION, IT WILL QUALIFY YOU FOR A 10% PREMIUM REDUCTION FOR 2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IT WILL ALSO IN MOST CASES REDUCE YOUR CHANCES OF BEING SUED!!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267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YOU CAN REFER TO THEIR DENTIST OR A PERIODONTIST</a:t>
            </a: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1" i="0" u="none" strike="noStrike" kern="1200" cap="none" spc="0" normalizeH="0" baseline="0" noProof="0" dirty="0">
                <a:ln>
                  <a:noFill/>
                </a:ln>
                <a:solidFill>
                  <a:prstClr val="black"/>
                </a:solidFill>
                <a:effectLst/>
                <a:uLnTx/>
                <a:uFillTx/>
                <a:latin typeface="+mn-lt"/>
                <a:ea typeface="+mn-ea"/>
                <a:cs typeface="+mn-cs"/>
              </a:rPr>
              <a:t>LET THEM KNOW WHAT YOU ARE PLANNING FOR TREATMENT AND ASK IF THE PERIODONTAL CONDITION WILL SUPPORT WHAT YOU PLAN TO DO.   GET A RESPONSE IN WRITING!!  I THINK THIS IS A MUST IF THE PATIENT HAS A HISTORY OF PERIODONTAL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WHAT EVER METHOD YOU USE TO EVALUATE THE PATIENT’S PERIODONTAL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IT MUST BE DONE AND ACCOUNTED FOR IN THE RECORDS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REMEMBER IF YOU DO IT AND DON’T WRITE INTO THE PATIENT’S RECORD IT IS THE SAME AS NOT DOING IT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 KNOW YOU ALL KNOW THIS—BUT WRITE EVERYTHING DOWN IN THE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636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THE</a:t>
            </a:r>
            <a:r>
              <a:rPr lang="en-US" baseline="0" dirty="0"/>
              <a:t> RISK OF ROOT RESORPTION DURING TREATMENT IS A REALITY.  </a:t>
            </a:r>
          </a:p>
          <a:p>
            <a:endParaRPr lang="en-US" baseline="0" dirty="0"/>
          </a:p>
          <a:p>
            <a:r>
              <a:rPr lang="en-US" baseline="0" dirty="0"/>
              <a:t>IT IS A QUESTION OF:  </a:t>
            </a:r>
            <a:r>
              <a:rPr lang="en-US" u="sng" baseline="0" dirty="0"/>
              <a:t>HOW MUCH </a:t>
            </a:r>
            <a:r>
              <a:rPr lang="en-US" baseline="0" dirty="0"/>
              <a:t>AND </a:t>
            </a:r>
            <a:r>
              <a:rPr lang="en-US" u="sng" baseline="0" dirty="0"/>
              <a:t>WAS IT MONITORED </a:t>
            </a:r>
            <a:r>
              <a:rPr lang="en-US" baseline="0" dirty="0"/>
              <a:t>AND </a:t>
            </a:r>
            <a:r>
              <a:rPr lang="en-US" u="sng" baseline="0" dirty="0"/>
              <a:t>DID YOU INFORM THE PATIENT/PARENT?  </a:t>
            </a:r>
          </a:p>
          <a:p>
            <a:endParaRPr lang="en-US" u="sng" baseline="0" dirty="0"/>
          </a:p>
          <a:p>
            <a:r>
              <a:rPr lang="en-US" baseline="0" dirty="0"/>
              <a:t>THE HARDEST TO DEFEND CASES WE SEE IS ONES WHERE THE ROOT RESORPTION IS DISCOVERED BY THE GENERAL DENTIST AND THE ORTHODONTIST HAD NO PROGRESS XRAYS OR SOMETIMES NO POST TREATMENT XRAYS TO DEFEND THE INSURED WITH.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827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a:t>
            </a:r>
            <a:r>
              <a:rPr lang="en-US" baseline="0" dirty="0"/>
              <a:t>—AN ADULT WITH GOOD LONG ROOTS---PRE-TREATMENT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172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SAME CASE </a:t>
            </a:r>
            <a:r>
              <a:rPr lang="en-US" b="1" u="sng" dirty="0"/>
              <a:t>POST TREATMENT</a:t>
            </a:r>
            <a:r>
              <a:rPr lang="en-US" b="1" dirty="0"/>
              <a:t>.  </a:t>
            </a:r>
          </a:p>
          <a:p>
            <a:endParaRPr lang="en-US" b="1" dirty="0"/>
          </a:p>
          <a:p>
            <a:r>
              <a:rPr lang="en-US" b="1" dirty="0"/>
              <a:t>THERE WERE NO PROGRESS RECORDS AND THE ROOT RESORPTION WAS NOT MENTIONED BY THE INSURED. </a:t>
            </a:r>
          </a:p>
          <a:p>
            <a:endParaRPr lang="en-US" b="1" dirty="0"/>
          </a:p>
          <a:p>
            <a:r>
              <a:rPr lang="en-US" b="1" dirty="0"/>
              <a:t>THIS IS A POST TREATMENT XRAY TAKEN BY THE PATIENT’S GENERAL DENTIST</a:t>
            </a:r>
          </a:p>
          <a:p>
            <a:r>
              <a:rPr lang="en-US" b="1" dirty="0"/>
              <a:t> </a:t>
            </a:r>
          </a:p>
          <a:p>
            <a:r>
              <a:rPr lang="en-US" b="1" dirty="0"/>
              <a:t>PROGRESS</a:t>
            </a:r>
            <a:r>
              <a:rPr lang="en-US" b="1" baseline="0" dirty="0"/>
              <a:t> XRAYS WOULD HAVE REVEALED THE RESORPTION AND A COURSE OF ACTION DISCUSSED WITH THE PATIENT.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58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1" dirty="0"/>
              <a:t>AGAIN, FAILURE TO DO WHAT SHOULD HAVE BEEN DONE LEAD TO THIS LAWSUIT</a:t>
            </a:r>
          </a:p>
        </p:txBody>
      </p:sp>
      <p:sp>
        <p:nvSpPr>
          <p:cNvPr id="4" name="Slide Number Placeholder 3"/>
          <p:cNvSpPr>
            <a:spLocks noGrp="1"/>
          </p:cNvSpPr>
          <p:nvPr>
            <p:ph type="sldNum" sz="quarter" idx="5"/>
          </p:nvPr>
        </p:nvSpPr>
        <p:spPr/>
        <p:txBody>
          <a:bodyPr/>
          <a:lstStyle/>
          <a:p>
            <a:fld id="{AD607F64-6A43-440F-B2AE-500A68B350AB}" type="slidenum">
              <a:rPr lang="en-US" smtClean="0"/>
              <a:t>44</a:t>
            </a:fld>
            <a:endParaRPr lang="en-US"/>
          </a:p>
        </p:txBody>
      </p:sp>
    </p:spTree>
    <p:extLst>
      <p:ext uri="{BB962C8B-B14F-4D97-AF65-F5344CB8AC3E}">
        <p14:creationId xmlns:p14="http://schemas.microsoft.com/office/powerpoint/2010/main" val="3341866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OF THE LONGEST</a:t>
            </a:r>
            <a:r>
              <a:rPr lang="en-US" b="1" baseline="0" dirty="0"/>
              <a:t> TREATMENT TIMES WE HAVE AS ORTHODONTIST IS WHEN WE HAVE TO RECOVER IMPACTED TEETH.  </a:t>
            </a:r>
          </a:p>
          <a:p>
            <a:endParaRPr lang="en-US" b="1" baseline="0" dirty="0"/>
          </a:p>
          <a:p>
            <a:r>
              <a:rPr lang="en-US" b="1" baseline="0" dirty="0"/>
              <a:t>THERE IS </a:t>
            </a:r>
            <a:r>
              <a:rPr lang="en-US" b="1" u="sng" baseline="0" dirty="0"/>
              <a:t>SIGNIFICANT</a:t>
            </a:r>
            <a:r>
              <a:rPr lang="en-US" b="1" baseline="0" dirty="0"/>
              <a:t> LITERATURE THAT SUGGESTS THE POSITION OF IMPACTED CANINES PRIOR TO TREATMENT PREDISPOSES THE PATIENT FOR ROOT RESORPTION—PARTICULARLY ON THE LATERAL INCISORS.  </a:t>
            </a:r>
          </a:p>
          <a:p>
            <a:endParaRPr lang="en-US" b="1" baseline="0" dirty="0"/>
          </a:p>
          <a:p>
            <a:r>
              <a:rPr lang="en-US" b="1" baseline="0" dirty="0"/>
              <a:t>GOOD XRAY EVIDENCE HELPS US TO DETERMINE WHEHTER THERE IS PRE-EXISTING ROOT RESORPTION AND THE POSTION OF THE CANINES SO WE KNOW WHICH WAY TO MOVE THEM.  </a:t>
            </a:r>
          </a:p>
          <a:p>
            <a:endParaRPr lang="en-US" b="1" baseline="0" dirty="0"/>
          </a:p>
          <a:p>
            <a:r>
              <a:rPr lang="en-US" b="1" baseline="0" dirty="0"/>
              <a:t>IN MY PRACTICE, I ALWAYS HAD A CBCT IMAGE PRODUCED FOR ALL IMPACTED TEETH.  </a:t>
            </a:r>
          </a:p>
          <a:p>
            <a:endParaRPr lang="en-US" b="1" baseline="0" dirty="0"/>
          </a:p>
          <a:p>
            <a:r>
              <a:rPr lang="en-US" b="1" baseline="0" dirty="0"/>
              <a:t>THE INFORMATION YOU PROVIDE TO YOUR PATIENTS BEFORE TREATMENT IS CRITICAL—THEY NEED TO KNOW THE POSSIBLE RISKS</a:t>
            </a:r>
            <a:r>
              <a:rPr lang="en-US" baseline="0" dirty="0"/>
              <a:t>.  </a:t>
            </a:r>
            <a:r>
              <a:rPr lang="en-US" b="1" baseline="0" dirty="0"/>
              <a:t>THAT OLD SAYING IS TRUE:  “WHAT YOU TELL YOUR PATIENTS BEFORE TREATMENT IS WISDOM, WHAT YOU TELL THEM AFTER SOMETHING HAPPENS IS AN EXCUSE”!!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284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INTIAL XRAY WITH A MESIALLY INCLINED CANINE</a:t>
            </a:r>
          </a:p>
        </p:txBody>
      </p:sp>
      <p:sp>
        <p:nvSpPr>
          <p:cNvPr id="4" name="Slide Number Placeholder 3"/>
          <p:cNvSpPr>
            <a:spLocks noGrp="1"/>
          </p:cNvSpPr>
          <p:nvPr>
            <p:ph type="sldNum" sz="quarter" idx="5"/>
          </p:nvPr>
        </p:nvSpPr>
        <p:spPr/>
        <p:txBody>
          <a:bodyPr/>
          <a:lstStyle/>
          <a:p>
            <a:fld id="{AD607F64-6A43-440F-B2AE-500A68B350AB}" type="slidenum">
              <a:rPr lang="en-US" smtClean="0"/>
              <a:t>46</a:t>
            </a:fld>
            <a:endParaRPr lang="en-US"/>
          </a:p>
        </p:txBody>
      </p:sp>
    </p:spTree>
    <p:extLst>
      <p:ext uri="{BB962C8B-B14F-4D97-AF65-F5344CB8AC3E}">
        <p14:creationId xmlns:p14="http://schemas.microsoft.com/office/powerpoint/2010/main" val="2897616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SPACE MADE FOR THE CANINE  NOTICE THE LATERAL INCISOR</a:t>
            </a:r>
          </a:p>
        </p:txBody>
      </p:sp>
      <p:sp>
        <p:nvSpPr>
          <p:cNvPr id="4" name="Slide Number Placeholder 3"/>
          <p:cNvSpPr>
            <a:spLocks noGrp="1"/>
          </p:cNvSpPr>
          <p:nvPr>
            <p:ph type="sldNum" sz="quarter" idx="5"/>
          </p:nvPr>
        </p:nvSpPr>
        <p:spPr/>
        <p:txBody>
          <a:bodyPr/>
          <a:lstStyle/>
          <a:p>
            <a:fld id="{AD607F64-6A43-440F-B2AE-500A68B350AB}" type="slidenum">
              <a:rPr lang="en-US" smtClean="0"/>
              <a:t>47</a:t>
            </a:fld>
            <a:endParaRPr lang="en-US"/>
          </a:p>
        </p:txBody>
      </p:sp>
    </p:spTree>
    <p:extLst>
      <p:ext uri="{BB962C8B-B14F-4D97-AF65-F5344CB8AC3E}">
        <p14:creationId xmlns:p14="http://schemas.microsoft.com/office/powerpoint/2010/main" val="1648919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39 MONTHS INTO TREATMENT , CANINE IS RECOVERED BUT </a:t>
            </a:r>
            <a:r>
              <a:rPr lang="en-US" b="1" u="sng" dirty="0"/>
              <a:t>LOOK AT THE UPPER ANTERIOR TEETH</a:t>
            </a:r>
          </a:p>
        </p:txBody>
      </p:sp>
      <p:sp>
        <p:nvSpPr>
          <p:cNvPr id="4" name="Slide Number Placeholder 3"/>
          <p:cNvSpPr>
            <a:spLocks noGrp="1"/>
          </p:cNvSpPr>
          <p:nvPr>
            <p:ph type="sldNum" sz="quarter" idx="5"/>
          </p:nvPr>
        </p:nvSpPr>
        <p:spPr/>
        <p:txBody>
          <a:bodyPr/>
          <a:lstStyle/>
          <a:p>
            <a:fld id="{AD607F64-6A43-440F-B2AE-500A68B350AB}" type="slidenum">
              <a:rPr lang="en-US" smtClean="0"/>
              <a:t>48</a:t>
            </a:fld>
            <a:endParaRPr lang="en-US"/>
          </a:p>
        </p:txBody>
      </p:sp>
    </p:spTree>
    <p:extLst>
      <p:ext uri="{BB962C8B-B14F-4D97-AF65-F5344CB8AC3E}">
        <p14:creationId xmlns:p14="http://schemas.microsoft.com/office/powerpoint/2010/main" val="1486549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ABNORMAL AND SIGNIFICANT ROOT RESORPTION OF NOT ONLY THE UPPER RIGHT LATERAL BUT THE RIGHT AND LEFT CENTRAL INCISORS</a:t>
            </a:r>
          </a:p>
        </p:txBody>
      </p:sp>
      <p:sp>
        <p:nvSpPr>
          <p:cNvPr id="4" name="Slide Number Placeholder 3"/>
          <p:cNvSpPr>
            <a:spLocks noGrp="1"/>
          </p:cNvSpPr>
          <p:nvPr>
            <p:ph type="sldNum" sz="quarter" idx="5"/>
          </p:nvPr>
        </p:nvSpPr>
        <p:spPr/>
        <p:txBody>
          <a:bodyPr/>
          <a:lstStyle/>
          <a:p>
            <a:fld id="{AD607F64-6A43-440F-B2AE-500A68B350AB}" type="slidenum">
              <a:rPr lang="en-US" smtClean="0"/>
              <a:t>49</a:t>
            </a:fld>
            <a:endParaRPr lang="en-US"/>
          </a:p>
        </p:txBody>
      </p:sp>
    </p:spTree>
    <p:extLst>
      <p:ext uri="{BB962C8B-B14F-4D97-AF65-F5344CB8AC3E}">
        <p14:creationId xmlns:p14="http://schemas.microsoft.com/office/powerpoint/2010/main" val="98981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baseline="0" dirty="0"/>
              <a:t>READ SLIDE.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386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PANOREX AFTER 40 MONTHS OF TREATMENT</a:t>
            </a:r>
          </a:p>
        </p:txBody>
      </p:sp>
      <p:sp>
        <p:nvSpPr>
          <p:cNvPr id="4" name="Slide Number Placeholder 3"/>
          <p:cNvSpPr>
            <a:spLocks noGrp="1"/>
          </p:cNvSpPr>
          <p:nvPr>
            <p:ph type="sldNum" sz="quarter" idx="5"/>
          </p:nvPr>
        </p:nvSpPr>
        <p:spPr/>
        <p:txBody>
          <a:bodyPr/>
          <a:lstStyle/>
          <a:p>
            <a:fld id="{AD607F64-6A43-440F-B2AE-500A68B350AB}" type="slidenum">
              <a:rPr lang="en-US" smtClean="0"/>
              <a:t>50</a:t>
            </a:fld>
            <a:endParaRPr lang="en-US"/>
          </a:p>
        </p:txBody>
      </p:sp>
    </p:spTree>
    <p:extLst>
      <p:ext uri="{BB962C8B-B14F-4D97-AF65-F5344CB8AC3E}">
        <p14:creationId xmlns:p14="http://schemas.microsoft.com/office/powerpoint/2010/main" val="2800150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READ SLIDE</a:t>
            </a:r>
          </a:p>
        </p:txBody>
      </p:sp>
      <p:sp>
        <p:nvSpPr>
          <p:cNvPr id="4" name="Slide Number Placeholder 3"/>
          <p:cNvSpPr>
            <a:spLocks noGrp="1"/>
          </p:cNvSpPr>
          <p:nvPr>
            <p:ph type="sldNum" sz="quarter" idx="5"/>
          </p:nvPr>
        </p:nvSpPr>
        <p:spPr/>
        <p:txBody>
          <a:bodyPr/>
          <a:lstStyle/>
          <a:p>
            <a:fld id="{AD607F64-6A43-440F-B2AE-500A68B350AB}" type="slidenum">
              <a:rPr lang="en-US" smtClean="0"/>
              <a:t>51</a:t>
            </a:fld>
            <a:endParaRPr lang="en-US"/>
          </a:p>
        </p:txBody>
      </p:sp>
    </p:spTree>
    <p:extLst>
      <p:ext uri="{BB962C8B-B14F-4D97-AF65-F5344CB8AC3E}">
        <p14:creationId xmlns:p14="http://schemas.microsoft.com/office/powerpoint/2010/main" val="767933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AN EXAMPLE OF MONITORING A PATIENT.</a:t>
            </a:r>
            <a:r>
              <a:rPr lang="en-US" b="1" baseline="0" dirty="0"/>
              <a:t>  </a:t>
            </a:r>
            <a:r>
              <a:rPr lang="en-US" b="1" u="sng" baseline="0" dirty="0"/>
              <a:t>THIS PATIENT DID NOT HAVE BRACES</a:t>
            </a:r>
            <a:r>
              <a:rPr lang="en-US" b="1" baseline="0" dirty="0"/>
              <a:t>, JUST A LOWER LINGUAL ARCH.  </a:t>
            </a:r>
          </a:p>
          <a:p>
            <a:endParaRPr lang="en-US" b="1" baseline="0" dirty="0"/>
          </a:p>
          <a:p>
            <a:r>
              <a:rPr lang="en-US" b="1" baseline="0" dirty="0"/>
              <a:t>THE AUGUST 2011 PANOREX SHOWS NO APPARENT ROOT RESORPTION BUT POOR POSITIONS OF THE DEVELOPING CANINES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919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THE APRIL 2013 SHOWS SIGNIFICANT RESORPTION OF THE LATERAL INCISORS.  </a:t>
            </a:r>
          </a:p>
          <a:p>
            <a:endParaRPr lang="en-US" b="1" baseline="0" dirty="0"/>
          </a:p>
          <a:p>
            <a:r>
              <a:rPr lang="en-US" b="1" baseline="0" dirty="0"/>
              <a:t>THE PARENTS WERE UNHAPPY THAT THIS WAS NOT CAUGHT SOONER—AND A LAWSUIT WAS FILED-</a:t>
            </a:r>
            <a:r>
              <a:rPr lang="en-US" b="1" u="sng" baseline="0" dirty="0"/>
              <a:t>-SHOULD AN XRAY HAVE BEEN TAKEN IN 2012?? </a:t>
            </a:r>
          </a:p>
          <a:p>
            <a:endParaRPr lang="en-US" b="1" baseline="0" dirty="0"/>
          </a:p>
          <a:p>
            <a:r>
              <a:rPr lang="en-US" b="1" baseline="0" dirty="0"/>
              <a:t>GIVEN THE POSITION OF THE DEVELOPING CANINES PROBABLY YES!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812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LACK OF PROGRESS XRAYS WHICH WOULD HAVE DISCOVERED THE ROOT RESORPTION </a:t>
            </a:r>
          </a:p>
          <a:p>
            <a:endParaRPr lang="en-US" b="1" dirty="0"/>
          </a:p>
          <a:p>
            <a:r>
              <a:rPr lang="en-US" b="1" dirty="0"/>
              <a:t>SO THE PATIENT COULD HAVE BEEN INFORMED AND ALTERNATIVES DISCUSSED</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54</a:t>
            </a:fld>
            <a:endParaRPr lang="en-US"/>
          </a:p>
        </p:txBody>
      </p:sp>
    </p:spTree>
    <p:extLst>
      <p:ext uri="{BB962C8B-B14F-4D97-AF65-F5344CB8AC3E}">
        <p14:creationId xmlns:p14="http://schemas.microsoft.com/office/powerpoint/2010/main" val="3193245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 WHAT IF YOU</a:t>
            </a:r>
            <a:r>
              <a:rPr lang="en-US" b="1" baseline="0" dirty="0"/>
              <a:t> DOCUMENT THE RECOVERY OF AN IMPACTION LIKE THIS CASE?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79440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RECOVERY HAS BEGUN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941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LEFT CANINE IS IN AND THE RIGHT-- ALMOST—</a:t>
            </a:r>
            <a:r>
              <a:rPr lang="en-US" b="1" u="sng" dirty="0"/>
              <a:t>NOTE A LITTLE ROOT RESORPTION ON THE CENTRAL AND LATERALS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385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FINAL PANOREX---NOT MUCH ROOT RESORPTION---SHOULDN’T BE A PROBLEM RIGHT?</a:t>
            </a:r>
          </a:p>
          <a:p>
            <a:endParaRPr lang="en-US" dirty="0"/>
          </a:p>
          <a:p>
            <a:r>
              <a:rPr lang="en-US" u="sng" dirty="0"/>
              <a:t>THE PATIENT’S PARENTS FILED A LAWSUIT </a:t>
            </a:r>
            <a:r>
              <a:rPr lang="en-US" b="1" dirty="0"/>
              <a:t>ALEDGING</a:t>
            </a:r>
            <a:r>
              <a:rPr lang="en-US" b="1" baseline="0" dirty="0"/>
              <a:t> THEY NEVER WERE TOLD ABOUT THE POSSIBILITY OF ROOT RESORPTION-EVEN THOUGH SHE WAS AT RISK FROM THE VERY BEGINNING</a:t>
            </a:r>
            <a:r>
              <a:rPr lang="en-US" baseline="0" dirty="0"/>
              <a:t> AND IT COULD BE SEEN HAPPENING DURING THE RECOVERY</a:t>
            </a:r>
          </a:p>
          <a:p>
            <a:endParaRPr lang="en-US" baseline="0" dirty="0"/>
          </a:p>
          <a:p>
            <a:r>
              <a:rPr lang="en-US" b="1" baseline="0" dirty="0"/>
              <a:t>THE INSURED DID NOT MENTION THE RISK IN HIS CHART BEFORE TREATMENT, </a:t>
            </a:r>
          </a:p>
          <a:p>
            <a:r>
              <a:rPr lang="en-US" b="1" baseline="0" dirty="0"/>
              <a:t>HE DID NOT MENTION IT DURING TREATMENT EVEN THOUGH IT WAS EVIDENT ON THE PROGRESS XRAY AND </a:t>
            </a:r>
          </a:p>
          <a:p>
            <a:r>
              <a:rPr lang="en-US" b="1" baseline="0" dirty="0"/>
              <a:t>HE DID NOT MENTION IT AFTER TREATMENT WAS COMPLETED</a:t>
            </a:r>
            <a:r>
              <a:rPr lang="en-US" b="1" u="sng" baseline="0" dirty="0"/>
              <a:t>.  IT WAS THE GENERAL DENTIST THAT BROUGHT IT UP</a:t>
            </a:r>
            <a:r>
              <a:rPr lang="en-US" b="1" baseline="0" dirty="0"/>
              <a:t>.</a:t>
            </a:r>
          </a:p>
          <a:p>
            <a:endParaRPr lang="en-US" b="1" baseline="0" dirty="0"/>
          </a:p>
          <a:p>
            <a:r>
              <a:rPr lang="en-US" b="1" baseline="0" dirty="0"/>
              <a:t>SO EVEN THOUGH YOU HAVE PROGRESS RECORDS—</a:t>
            </a:r>
            <a:r>
              <a:rPr lang="en-US" b="1" u="sng" baseline="0" dirty="0"/>
              <a:t>IF YOU DON’T READ YOUR FILMS, IF YOU DO NOT DOCUMENT THE XRAY EVIDENCE IN YOUR CHART  AND TALK  TO YOUR PATIENTS/PARENTS--- YOU HAVE CREATED AN ENVIRONMENT WHERE YOU CAN BE HELD LIABLE.</a:t>
            </a:r>
          </a:p>
          <a:p>
            <a:endParaRPr lang="en-US" b="1" u="sng"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7747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LACK OF PROGRESS XRAYS WHICH WOULD HAVE DISCOVERED THE ROOT RESORPTION SO THE PATIENT COULD HAVE BEEN INFORMED AND ALTERNATIVES DISCUSSED</a:t>
            </a:r>
          </a:p>
          <a:p>
            <a:endParaRPr lang="en-US" b="1" dirty="0"/>
          </a:p>
          <a:p>
            <a:r>
              <a:rPr lang="en-US" b="1" dirty="0"/>
              <a:t>THERE WAS NO FINAL XRAYS TAKEN SO THE INSURED DID NOT INFORM THE PATIENT—IT WAS THE GENERAL DENTIST THAT DISCOVERED THE RESORPTION </a:t>
            </a:r>
          </a:p>
        </p:txBody>
      </p:sp>
      <p:sp>
        <p:nvSpPr>
          <p:cNvPr id="4" name="Slide Number Placeholder 3"/>
          <p:cNvSpPr>
            <a:spLocks noGrp="1"/>
          </p:cNvSpPr>
          <p:nvPr>
            <p:ph type="sldNum" sz="quarter" idx="5"/>
          </p:nvPr>
        </p:nvSpPr>
        <p:spPr/>
        <p:txBody>
          <a:bodyPr/>
          <a:lstStyle/>
          <a:p>
            <a:fld id="{AD607F64-6A43-440F-B2AE-500A68B350AB}" type="slidenum">
              <a:rPr lang="en-US" smtClean="0"/>
              <a:t>59</a:t>
            </a:fld>
            <a:endParaRPr lang="en-US"/>
          </a:p>
        </p:txBody>
      </p:sp>
    </p:spTree>
    <p:extLst>
      <p:ext uri="{BB962C8B-B14F-4D97-AF65-F5344CB8AC3E}">
        <p14:creationId xmlns:p14="http://schemas.microsoft.com/office/powerpoint/2010/main" val="236179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a:t>
            </a:r>
          </a:p>
          <a:p>
            <a:r>
              <a:rPr lang="en-US" b="1" dirty="0"/>
              <a:t>TO GET STARTED---</a:t>
            </a:r>
          </a:p>
          <a:p>
            <a:r>
              <a:rPr lang="en-US" b="1" dirty="0"/>
              <a:t>LET’S TAKE A TRIP—TO PERHAPS YOUR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821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HERE IS AN IMPACTED LEFT CANINE THE ORTHODONTIST KEPT PULLING ON—</a:t>
            </a:r>
            <a:r>
              <a:rPr kumimoji="0" lang="en-US" sz="1200" b="1" i="0" u="sng" strike="noStrike" kern="1200" cap="none" spc="0" normalizeH="0" baseline="0" noProof="0" dirty="0">
                <a:ln>
                  <a:noFill/>
                </a:ln>
                <a:solidFill>
                  <a:prstClr val="black"/>
                </a:solidFill>
                <a:effectLst/>
                <a:uLnTx/>
                <a:uFillTx/>
                <a:latin typeface="+mn-lt"/>
                <a:ea typeface="+mn-ea"/>
                <a:cs typeface="+mn-cs"/>
              </a:rPr>
              <a:t>IT WOULD NOT MOVE DOWN, BUT ALL THE REST OF THE FRONT TEETH MOVED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8806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OCCASIONALLY AN IMPACTED TOOTH WILL NOT MOVE.  BE VIGILANT AND TAKE PROGRESS 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AND  BE PROACTIVE— DON’T JUST KEEP PULLING ON IT IF IT IS NOT MOVING—IDENTIFY WHAT IS PREVENTING IT FROM MOVING.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AFFECTING ADJACENT TEETH AS IN THIS CASE, CONSIDER THE USE OF TADS FOR ALTERNATE ACHORAGE.</a:t>
            </a:r>
          </a:p>
          <a:p>
            <a:endParaRPr lang="en-US" dirty="0"/>
          </a:p>
        </p:txBody>
      </p:sp>
      <p:sp>
        <p:nvSpPr>
          <p:cNvPr id="4" name="Slide Number Placeholder 3"/>
          <p:cNvSpPr>
            <a:spLocks noGrp="1"/>
          </p:cNvSpPr>
          <p:nvPr>
            <p:ph type="sldNum" sz="quarter" idx="5"/>
          </p:nvPr>
        </p:nvSpPr>
        <p:spPr/>
        <p:txBody>
          <a:bodyPr/>
          <a:lstStyle/>
          <a:p>
            <a:fld id="{414905EE-85E2-4F4B-921E-0E727620AC80}" type="slidenum">
              <a:rPr lang="en-US" smtClean="0"/>
              <a:t>61</a:t>
            </a:fld>
            <a:endParaRPr lang="en-US"/>
          </a:p>
        </p:txBody>
      </p:sp>
    </p:spTree>
    <p:extLst>
      <p:ext uri="{BB962C8B-B14F-4D97-AF65-F5344CB8AC3E}">
        <p14:creationId xmlns:p14="http://schemas.microsoft.com/office/powerpoint/2010/main" val="2415127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71835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817527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WE DON’T SEE MANY TMJ COMPLAINTS AS THE MAIN ISSUE.  </a:t>
            </a:r>
          </a:p>
          <a:p>
            <a:endParaRPr lang="en-US" b="1" dirty="0"/>
          </a:p>
          <a:p>
            <a:r>
              <a:rPr lang="en-US" b="1" dirty="0"/>
              <a:t>TMD</a:t>
            </a:r>
            <a:r>
              <a:rPr lang="en-US" b="1" baseline="0" dirty="0"/>
              <a:t> SYMPTOMS ARE USUALLY “THROWN IN” TO AUGMENT OTHER ISSUES.  </a:t>
            </a:r>
          </a:p>
          <a:p>
            <a:endParaRPr lang="en-US" b="1" baseline="0" dirty="0"/>
          </a:p>
          <a:p>
            <a:r>
              <a:rPr lang="en-US" b="1" u="sng" baseline="0" dirty="0"/>
              <a:t>THERE IS A GREAT DEAL OF EVIDENCE IN THE LITERATURE THAT SUGGESTS THAT ORTHODONTIC TREATMENT DOES NOT CAUSE NOR PREVENT TMD/TMJ SYMPOMS.  </a:t>
            </a:r>
          </a:p>
          <a:p>
            <a:endParaRPr lang="en-US" b="1" u="sng" baseline="0" dirty="0"/>
          </a:p>
          <a:p>
            <a:r>
              <a:rPr lang="en-US" b="1" baseline="0" dirty="0"/>
              <a:t>HOWEVER, TO PROTECT YOURSELF, </a:t>
            </a:r>
            <a:r>
              <a:rPr lang="en-US" b="1" u="sng" baseline="0" dirty="0"/>
              <a:t>DOCUMENT THE CONDITION OF THE TMJ DURING YOUR EXAMINATION: </a:t>
            </a:r>
            <a:r>
              <a:rPr lang="en-US" b="1" baseline="0" dirty="0"/>
              <a:t>RANGE OF MOTION, JOINT NOISES, HISTORY—JUST MAKE SURE YOU KNOW THE CONDITION OF THE JOINTS AND MONITOR THEM DURING TREATMENT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974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ALTHOUGH</a:t>
            </a:r>
            <a:r>
              <a:rPr lang="en-US" b="1" baseline="0" dirty="0"/>
              <a:t> DECALCIFICATIONS IS ONLY 7% OF THE COMPLAINTS—AND AGAIN, </a:t>
            </a:r>
          </a:p>
          <a:p>
            <a:endParaRPr lang="en-US" b="1" baseline="0" dirty="0"/>
          </a:p>
          <a:p>
            <a:r>
              <a:rPr lang="en-US" b="1" baseline="0" dirty="0"/>
              <a:t>THESE ARE USUALLY ASSOCIATED WITH OTHER COMPLAINTS—AND ARE </a:t>
            </a:r>
          </a:p>
          <a:p>
            <a:endParaRPr lang="en-US" b="1" baseline="0" dirty="0"/>
          </a:p>
          <a:p>
            <a:r>
              <a:rPr lang="en-US" b="1" baseline="0" dirty="0"/>
              <a:t>MOST OFTEN ASSOCIATED WITH A NON-COMPLIANT PATIENT—</a:t>
            </a:r>
          </a:p>
          <a:p>
            <a:endParaRPr lang="en-US" b="1" baseline="0" dirty="0"/>
          </a:p>
          <a:p>
            <a:r>
              <a:rPr lang="en-US" b="1" baseline="0" dirty="0"/>
              <a:t>THESE CAN RESULT IN SIGNIFICANT SETTELEMENT AMOUNTS.  </a:t>
            </a:r>
          </a:p>
          <a:p>
            <a:endParaRPr lang="en-US" b="1" baseline="0" dirty="0"/>
          </a:p>
          <a:p>
            <a:r>
              <a:rPr lang="en-US" b="1" baseline="0" dirty="0"/>
              <a:t>LATELY WE HAVE BEEN SEEING PATIENTS THAT HAVE DECALCIFICATIONS ON EVERY TOOTH IN THE MOUTH—FROM EATING AND DRINKING WITH CLEAR ALIGNERS IN THE MOUTH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396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HERE IS AN ALIGNER CASE AS AN EXAMPLE OF WHAT CAN HAPPEN—THIS IS THE  APRIL 2010 PRE TREATMENT PHOTOS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DECALCIFICATION AND DECAY CAN BE VERY RAPID IN THESE CASES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655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KNOW THESE ALIGNERS CAN HOLD</a:t>
            </a:r>
            <a:r>
              <a:rPr lang="en-US" b="1" baseline="0" dirty="0"/>
              <a:t> PLAQUE, SUGARS AND FOOD DEBRI SECURELY AGAINST THE TEETH!!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5309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HERE WE ARE AFTER ABOUT A YEAR OF TREATMENT.  THIS PATIENT WAS MISSING APPOINTMENTS AND EATING AND DRINKING SODA OR OTHER SURGERY DRINKS—WITH THE ALIGNERS IN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IT CAN RESULT IN DECALCIFICATION AND DECAY SO BAD THAT EVERY TOOTH NEEDS A CROWN OR VENEER.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SINCE THESE CASES ARE OFTEN YOUNGER PATIENTS, THE PLAINTIFF’S ATTORNEY WILL ALWAYS CLAIM THAT THE CROWNS AND/OR VENEERS WILL HAVE TO BE REPLACED 2 OR 3 TIMES IN A LIFETIME—SO YOU CAN SEE THAT 28 RESTORATIONS REDONE 3 TIMES IN A LIFE ADDS UP TO A SIGNIFICANT AMOUNT OF MONEY—IT CAN BE WELL OVER $100,000.</a:t>
            </a:r>
            <a:endParaRPr lang="en-US" b="1" dirty="0"/>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68</a:t>
            </a:fld>
            <a:endParaRPr lang="en-US"/>
          </a:p>
        </p:txBody>
      </p:sp>
    </p:spTree>
    <p:extLst>
      <p:ext uri="{BB962C8B-B14F-4D97-AF65-F5344CB8AC3E}">
        <p14:creationId xmlns:p14="http://schemas.microsoft.com/office/powerpoint/2010/main" val="3514023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CONTINUE TO SEE CLAIMS ABOUT CAVITIES WITH BRACES ALSO</a:t>
            </a:r>
          </a:p>
          <a:p>
            <a:endParaRPr lang="en-US" b="1" dirty="0"/>
          </a:p>
          <a:p>
            <a:r>
              <a:rPr lang="en-US" b="1" dirty="0"/>
              <a:t>ESPECIALLY IN STATES WITH LITTLE OR NO FLUORIDE IN THE WATER—SUCH AS OREGON WHERE I PRACTICED</a:t>
            </a:r>
          </a:p>
          <a:p>
            <a:endParaRPr lang="en-US" b="1" dirty="0"/>
          </a:p>
          <a:p>
            <a:r>
              <a:rPr lang="en-US" b="1" dirty="0"/>
              <a:t>THIS IS A YOUNG BOY AT THE BEGINNING OF TREATMENT</a:t>
            </a:r>
          </a:p>
        </p:txBody>
      </p:sp>
      <p:sp>
        <p:nvSpPr>
          <p:cNvPr id="4" name="Slide Number Placeholder 3"/>
          <p:cNvSpPr>
            <a:spLocks noGrp="1"/>
          </p:cNvSpPr>
          <p:nvPr>
            <p:ph type="sldNum" sz="quarter" idx="5"/>
          </p:nvPr>
        </p:nvSpPr>
        <p:spPr/>
        <p:txBody>
          <a:bodyPr/>
          <a:lstStyle/>
          <a:p>
            <a:fld id="{AD607F64-6A43-440F-B2AE-500A68B350AB}" type="slidenum">
              <a:rPr lang="en-US" smtClean="0"/>
              <a:t>69</a:t>
            </a:fld>
            <a:endParaRPr lang="en-US"/>
          </a:p>
        </p:txBody>
      </p:sp>
    </p:spTree>
    <p:extLst>
      <p:ext uri="{BB962C8B-B14F-4D97-AF65-F5344CB8AC3E}">
        <p14:creationId xmlns:p14="http://schemas.microsoft.com/office/powerpoint/2010/main" val="381450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7</a:t>
            </a:fld>
            <a:endParaRPr lang="en-US"/>
          </a:p>
        </p:txBody>
      </p:sp>
    </p:spTree>
    <p:extLst>
      <p:ext uri="{BB962C8B-B14F-4D97-AF65-F5344CB8AC3E}">
        <p14:creationId xmlns:p14="http://schemas.microsoft.com/office/powerpoint/2010/main" val="1937759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TYPICAL CROWDING CASE</a:t>
            </a:r>
          </a:p>
        </p:txBody>
      </p:sp>
      <p:sp>
        <p:nvSpPr>
          <p:cNvPr id="4" name="Slide Number Placeholder 3"/>
          <p:cNvSpPr>
            <a:spLocks noGrp="1"/>
          </p:cNvSpPr>
          <p:nvPr>
            <p:ph type="sldNum" sz="quarter" idx="5"/>
          </p:nvPr>
        </p:nvSpPr>
        <p:spPr/>
        <p:txBody>
          <a:bodyPr/>
          <a:lstStyle/>
          <a:p>
            <a:fld id="{AD607F64-6A43-440F-B2AE-500A68B350AB}" type="slidenum">
              <a:rPr lang="en-US" smtClean="0"/>
              <a:t>70</a:t>
            </a:fld>
            <a:endParaRPr lang="en-US"/>
          </a:p>
        </p:txBody>
      </p:sp>
    </p:spTree>
    <p:extLst>
      <p:ext uri="{BB962C8B-B14F-4D97-AF65-F5344CB8AC3E}">
        <p14:creationId xmlns:p14="http://schemas.microsoft.com/office/powerpoint/2010/main" val="42477304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t>
            </a:r>
            <a:r>
              <a:rPr lang="en-US" b="1" dirty="0"/>
              <a:t>COVERY THE LEFT CANINE DELAYED TREATMENT PROGRESS SOME</a:t>
            </a:r>
          </a:p>
        </p:txBody>
      </p:sp>
      <p:sp>
        <p:nvSpPr>
          <p:cNvPr id="4" name="Slide Number Placeholder 3"/>
          <p:cNvSpPr>
            <a:spLocks noGrp="1"/>
          </p:cNvSpPr>
          <p:nvPr>
            <p:ph type="sldNum" sz="quarter" idx="5"/>
          </p:nvPr>
        </p:nvSpPr>
        <p:spPr/>
        <p:txBody>
          <a:bodyPr/>
          <a:lstStyle/>
          <a:p>
            <a:fld id="{AD607F64-6A43-440F-B2AE-500A68B350AB}" type="slidenum">
              <a:rPr lang="en-US" smtClean="0"/>
              <a:t>71</a:t>
            </a:fld>
            <a:endParaRPr lang="en-US"/>
          </a:p>
        </p:txBody>
      </p:sp>
    </p:spTree>
    <p:extLst>
      <p:ext uri="{BB962C8B-B14F-4D97-AF65-F5344CB8AC3E}">
        <p14:creationId xmlns:p14="http://schemas.microsoft.com/office/powerpoint/2010/main" val="1950494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GENERALIZED DECALCIFICATION ON EVERY TOOTH---SO WHAT HAPPENED?</a:t>
            </a:r>
          </a:p>
        </p:txBody>
      </p:sp>
      <p:sp>
        <p:nvSpPr>
          <p:cNvPr id="4" name="Slide Number Placeholder 3"/>
          <p:cNvSpPr>
            <a:spLocks noGrp="1"/>
          </p:cNvSpPr>
          <p:nvPr>
            <p:ph type="sldNum" sz="quarter" idx="5"/>
          </p:nvPr>
        </p:nvSpPr>
        <p:spPr/>
        <p:txBody>
          <a:bodyPr/>
          <a:lstStyle/>
          <a:p>
            <a:fld id="{AD607F64-6A43-440F-B2AE-500A68B350AB}" type="slidenum">
              <a:rPr lang="en-US" smtClean="0"/>
              <a:t>72</a:t>
            </a:fld>
            <a:endParaRPr lang="en-US"/>
          </a:p>
        </p:txBody>
      </p:sp>
    </p:spTree>
    <p:extLst>
      <p:ext uri="{BB962C8B-B14F-4D97-AF65-F5344CB8AC3E}">
        <p14:creationId xmlns:p14="http://schemas.microsoft.com/office/powerpoint/2010/main" val="12321261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WAS A BREAKDOWN IN COMMUNICATION—</a:t>
            </a:r>
          </a:p>
          <a:p>
            <a:endParaRPr lang="en-US" b="1" dirty="0"/>
          </a:p>
          <a:p>
            <a:r>
              <a:rPr lang="en-US" b="1" dirty="0"/>
              <a:t>THIS CASE SETTLED FOR 6 FIGURES</a:t>
            </a:r>
          </a:p>
        </p:txBody>
      </p:sp>
      <p:sp>
        <p:nvSpPr>
          <p:cNvPr id="4" name="Slide Number Placeholder 3"/>
          <p:cNvSpPr>
            <a:spLocks noGrp="1"/>
          </p:cNvSpPr>
          <p:nvPr>
            <p:ph type="sldNum" sz="quarter" idx="5"/>
          </p:nvPr>
        </p:nvSpPr>
        <p:spPr/>
        <p:txBody>
          <a:bodyPr/>
          <a:lstStyle/>
          <a:p>
            <a:fld id="{AD607F64-6A43-440F-B2AE-500A68B350AB}" type="slidenum">
              <a:rPr lang="en-US" smtClean="0"/>
              <a:t>73</a:t>
            </a:fld>
            <a:endParaRPr lang="en-US"/>
          </a:p>
        </p:txBody>
      </p:sp>
    </p:spTree>
    <p:extLst>
      <p:ext uri="{BB962C8B-B14F-4D97-AF65-F5344CB8AC3E}">
        <p14:creationId xmlns:p14="http://schemas.microsoft.com/office/powerpoint/2010/main" val="29944719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a:t>
            </a:r>
            <a:r>
              <a:rPr lang="en-US" b="1" baseline="0" dirty="0"/>
              <a:t> REASONS” IS A LARGE CATEGORY BECAUSE THERE ARE MANY MORE REASONS A CLAIM IS FILED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542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a:t>
            </a:r>
            <a:r>
              <a:rPr lang="en-US" b="1" baseline="0" dirty="0"/>
              <a:t> EXAMPLES OF OTHER REASONS ARE---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373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a:t>
            </a:r>
            <a:r>
              <a:rPr lang="en-US" b="1" baseline="0" dirty="0"/>
              <a:t> EXAMPLES OF OTHER REASONS ARE---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585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WE DON’T HAVE TIME TO GIVE AN EXAMPLE OF ALL OF THESE BUT THIS A CASE THAT ILLUSTRATES HOW IMPORTANT IT IS TO READ ALL FILMS TAKEN IN YOUR OFFICE.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DO YOU SEE ANYTHING SUSPICIOUS ON THIS FILM?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INSURED WAS VERY CONCERNED ABOUT THE IMPACTED CANINE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6642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RED ARROW!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927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ABOUT NOW?  </a:t>
            </a:r>
            <a:r>
              <a:rPr lang="en-US" b="1" u="sng" dirty="0"/>
              <a:t>STILL NOTHING IN OUR INSURED’S CHART NOTES</a:t>
            </a:r>
            <a:r>
              <a:rPr lang="en-US" b="1" dirty="0"/>
              <a:t>—STILL</a:t>
            </a:r>
            <a:r>
              <a:rPr lang="en-US" b="1" baseline="0" dirty="0"/>
              <a:t> WORRIED ABOUT THAT IMPACTED CANINE THOUGH.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81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7989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ABOUT NOW—ANYTHING TO CONCERN</a:t>
            </a:r>
            <a:r>
              <a:rPr lang="en-US" b="1" baseline="0" dirty="0"/>
              <a:t> YOU?  NOTE THE IMPACTED CANINE IS ABOUT IN NOW.  </a:t>
            </a:r>
          </a:p>
          <a:p>
            <a:endParaRPr lang="en-US" baseline="0" dirty="0"/>
          </a:p>
          <a:p>
            <a:r>
              <a:rPr lang="en-US" b="1" baseline="0" dirty="0"/>
              <a:t>THIS SHOULD HAVE BEEN NOTED AS SUPICIOUS BACK IN 2010 AND CERTAINLY IN JUNE OF 2011, BUT NOT UNTIL THE PATIENT KEPT COMPLAINING ABOUT SWELLING ON THE LEFT SIDE DID THE INSURED DISCOVER THE LESION AND REFER TO AN ORAL SURGEON</a:t>
            </a:r>
          </a:p>
          <a:p>
            <a:endParaRPr lang="en-US" baseline="0" dirty="0"/>
          </a:p>
          <a:p>
            <a:r>
              <a:rPr lang="en-US" b="1" baseline="0" dirty="0"/>
              <a:t>IT TURNED OUT TO BE AN AMELOBLASTOMA AND REMOVAL INVOLVED LOSS OF MOST OF THE RAMUS AND PART OF THE MANDIBLE.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4527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07F64-6A43-440F-B2AE-500A68B350AB}" type="slidenum">
              <a:rPr lang="en-US" smtClean="0"/>
              <a:t>81</a:t>
            </a:fld>
            <a:endParaRPr lang="en-US"/>
          </a:p>
        </p:txBody>
      </p:sp>
    </p:spTree>
    <p:extLst>
      <p:ext uri="{BB962C8B-B14F-4D97-AF65-F5344CB8AC3E}">
        <p14:creationId xmlns:p14="http://schemas.microsoft.com/office/powerpoint/2010/main" val="14396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PICTURES SPEAK FOR THEMSELVES.  ETCHANT MATERIAL IS AN ACID AND IF LEFT ON THE SKIN IT WILL</a:t>
            </a:r>
          </a:p>
          <a:p>
            <a:r>
              <a:rPr lang="en-US" b="1" dirty="0"/>
              <a:t>BURN THE TISSUE—THE LONGER IT IS ON THERE THE DEEPER THE BURN.</a:t>
            </a:r>
          </a:p>
          <a:p>
            <a:endParaRPr lang="en-US" b="1" dirty="0"/>
          </a:p>
          <a:p>
            <a:r>
              <a:rPr lang="en-US" b="1" dirty="0"/>
              <a:t>LIQUID ETCHANT IS RISKER TO USE THAN JELL, BUT ALL MUST BE HANDLED CAREFULLY</a:t>
            </a:r>
          </a:p>
          <a:p>
            <a:endParaRPr lang="en-US" b="1" dirty="0"/>
          </a:p>
          <a:p>
            <a:r>
              <a:rPr lang="en-US" b="1" dirty="0"/>
              <a:t>THIS IS A CASE WHERE </a:t>
            </a:r>
            <a:r>
              <a:rPr lang="en-US" b="1" u="sng" dirty="0"/>
              <a:t>TECHNIQUE CAUSED THE PROBLEM</a:t>
            </a:r>
            <a:r>
              <a:rPr lang="en-US" b="1" dirty="0"/>
              <a:t>—SOMETHING THAT WAS DONE WRONG—ECTHANT WAS ALLOWED TO CONTACT THE PATIENT’S SKIN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5259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CASE THE INSURED WAS “CLEANING OUT HIS RECORDS” AND DESTROYED RECORDS OF THOSE PATIENTS THAT </a:t>
            </a:r>
          </a:p>
          <a:p>
            <a:endParaRPr lang="en-US" b="1" dirty="0"/>
          </a:p>
          <a:p>
            <a:r>
              <a:rPr lang="en-US" b="1" u="sng" dirty="0"/>
              <a:t>DID NOT </a:t>
            </a:r>
            <a:r>
              <a:rPr lang="en-US" b="1" dirty="0"/>
              <a:t>GO AHEAD WITH TREATMENT</a:t>
            </a:r>
          </a:p>
          <a:p>
            <a:endParaRPr lang="en-US" b="1" dirty="0"/>
          </a:p>
          <a:p>
            <a:r>
              <a:rPr lang="en-US" b="1" dirty="0"/>
              <a:t>DO NOT DESTROY RECORDS—AT LEAST DIGITIZE THEM IF THEY ARE HARD COPIES.</a:t>
            </a:r>
          </a:p>
          <a:p>
            <a:endParaRPr lang="en-US" b="1" dirty="0"/>
          </a:p>
          <a:p>
            <a:r>
              <a:rPr lang="en-US" b="1" dirty="0"/>
              <a:t>HOW LONG TO KEEP—FOR A LONG TIME—AND FOREVER IF POSSIBLE BECAUSE YOU NEVER KNOW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9383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DO NOT DESTROY RECORDS— DIGITIZE THEM IF THEY ARE HARD COPIES  OR AT LEAST TAKE A PHOTO OF THEM.</a:t>
            </a:r>
          </a:p>
          <a:p>
            <a:endParaRPr lang="en-US" dirty="0"/>
          </a:p>
          <a:p>
            <a:r>
              <a:rPr lang="en-US" b="1" dirty="0"/>
              <a:t>HOW LONG TO KEEP—FOR A LONG TIME—AND FOREVER IF POSSIBLE BECAUSE YOU NEVER KNOW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7423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4456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4863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0633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BOTTOM LINE WEAR EYE PROTECTION EVERY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WE ARE SEEING MORE EYE INJURY COMPLAINTS IN THE LAST COUPLE OF YEARS </a:t>
            </a:r>
            <a:r>
              <a:rPr lang="en-US" b="1" dirty="0"/>
              <a:t>AND THIS IS ONE THAT IS ENTIRELY PREVENTABLE.</a:t>
            </a:r>
          </a:p>
          <a:p>
            <a:endParaRPr lang="en-US" b="1" dirty="0"/>
          </a:p>
          <a:p>
            <a:r>
              <a:rPr lang="en-US" b="1" dirty="0"/>
              <a:t>SO YOU HAVE SEEN A WHOLE BUNCH OF EXAMPLES OF “WHAT YOU DIDN’T DO” THAT CAUSED A LAWSUIT</a:t>
            </a:r>
          </a:p>
          <a:p>
            <a:endParaRPr lang="en-US" b="1" dirty="0"/>
          </a:p>
          <a:p>
            <a:r>
              <a:rPr lang="en-US" b="1" dirty="0"/>
              <a:t>LET’S TALK A LITTLE ABOUT WHAT YOU CAN DO TO PROTECT YOURSELF FROM A LAWSUIT</a:t>
            </a:r>
          </a:p>
        </p:txBody>
      </p:sp>
      <p:sp>
        <p:nvSpPr>
          <p:cNvPr id="4" name="Slide Number Placeholder 3"/>
          <p:cNvSpPr>
            <a:spLocks noGrp="1"/>
          </p:cNvSpPr>
          <p:nvPr>
            <p:ph type="sldNum" sz="quarter" idx="5"/>
          </p:nvPr>
        </p:nvSpPr>
        <p:spPr/>
        <p:txBody>
          <a:bodyPr/>
          <a:lstStyle/>
          <a:p>
            <a:fld id="{AD607F64-6A43-440F-B2AE-500A68B350AB}" type="slidenum">
              <a:rPr lang="en-US" smtClean="0"/>
              <a:t>88</a:t>
            </a:fld>
            <a:endParaRPr lang="en-US"/>
          </a:p>
        </p:txBody>
      </p:sp>
    </p:spTree>
    <p:extLst>
      <p:ext uri="{BB962C8B-B14F-4D97-AF65-F5344CB8AC3E}">
        <p14:creationId xmlns:p14="http://schemas.microsoft.com/office/powerpoint/2010/main" val="27118172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CAN</a:t>
            </a:r>
            <a:r>
              <a:rPr lang="en-US" b="1" baseline="0" dirty="0"/>
              <a:t> YOU DO TO PROTECT YOURSELF.  THE REAL ANSWER TO THAT QUESTION IS THIS:  </a:t>
            </a:r>
          </a:p>
          <a:p>
            <a:endParaRPr lang="en-US" b="1" baseline="0" dirty="0"/>
          </a:p>
          <a:p>
            <a:r>
              <a:rPr lang="en-US" b="1" u="sng" baseline="0" dirty="0"/>
              <a:t>THERE REALLY IS NO 100% PROTECTION.  </a:t>
            </a:r>
            <a:r>
              <a:rPr lang="en-US" b="1" baseline="0" dirty="0"/>
              <a:t>HOWEVER, THERE ARE THINGS YOU CAN DO TO REDUCE THE RISK AND MANY THINGS YOU CAN DO TO HELP YOUR DEFENSE IN CASE YOU ARE SUED.</a:t>
            </a:r>
          </a:p>
          <a:p>
            <a:endParaRPr lang="en-US" b="1" baseline="0" dirty="0"/>
          </a:p>
          <a:p>
            <a:r>
              <a:rPr lang="en-US" b="1" baseline="0" dirty="0"/>
              <a:t>YOU HAVE HEARD ALL OF THESE THINGS BEFORE BUT SOMETIMES IT IS BENEFICIAL TO </a:t>
            </a:r>
            <a:r>
              <a:rPr lang="en-US" b="1" u="sng" baseline="0" dirty="0"/>
              <a:t>GET BACK TO BASICS</a:t>
            </a:r>
            <a:r>
              <a:rPr lang="en-US" b="1" baseline="0" dirty="0"/>
              <a:t>.  </a:t>
            </a:r>
          </a:p>
          <a:p>
            <a:endParaRPr lang="en-US" b="1" baseline="0" dirty="0"/>
          </a:p>
          <a:p>
            <a:r>
              <a:rPr lang="en-US" b="1" baseline="0" dirty="0"/>
              <a:t>YOU DON’T WANT TO BE GUILTY OF “FAILURE TO DO SOMETHING” THAT COULD HAVE PREVENTED A LAWSUIT</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62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5"/>
          </p:nvPr>
        </p:nvSpPr>
        <p:spPr/>
        <p:txBody>
          <a:bodyPr/>
          <a:lstStyle/>
          <a:p>
            <a:fld id="{414905EE-85E2-4F4B-921E-0E727620AC80}" type="slidenum">
              <a:rPr lang="en-US" smtClean="0"/>
              <a:t>9</a:t>
            </a:fld>
            <a:endParaRPr lang="en-US"/>
          </a:p>
        </p:txBody>
      </p:sp>
    </p:spTree>
    <p:extLst>
      <p:ext uri="{BB962C8B-B14F-4D97-AF65-F5344CB8AC3E}">
        <p14:creationId xmlns:p14="http://schemas.microsoft.com/office/powerpoint/2010/main" val="3622936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3402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ADVICE IS PROFOUND!!  </a:t>
            </a:r>
            <a:r>
              <a:rPr lang="en-US" b="1" dirty="0"/>
              <a:t>DON’T FORGET YOU ARE A DENTIST!! I AM GOING TO KEEP EMPHASIZING THAT</a:t>
            </a:r>
          </a:p>
          <a:p>
            <a:endParaRPr lang="en-US" dirty="0"/>
          </a:p>
          <a:p>
            <a:r>
              <a:rPr lang="en-US" dirty="0"/>
              <a:t>THESE ARE ALL THINGS WE</a:t>
            </a:r>
            <a:r>
              <a:rPr lang="en-US" baseline="0" dirty="0"/>
              <a:t> WERE TAUGHT TO DO IN DENTAL SCHOOL---AND WE WILL TALK ABOUT EACH OF THESE SEPERATELY</a:t>
            </a:r>
          </a:p>
          <a:p>
            <a:endParaRPr lang="en-US" baseline="0" dirty="0"/>
          </a:p>
          <a:p>
            <a:r>
              <a:rPr lang="en-US" b="1" baseline="0" dirty="0"/>
              <a:t>OUR BEST DEFENSE IS THAT YOU HAVE THE RECORDS TO ALLOW A ROBUST DEFENSE IF YOU ARE NOT LIABLE</a:t>
            </a:r>
            <a:r>
              <a:rPr lang="en-US" baseline="0" dirty="0"/>
              <a:t>.  </a:t>
            </a:r>
          </a:p>
          <a:p>
            <a:endParaRPr lang="en-US" baseline="0" dirty="0"/>
          </a:p>
          <a:p>
            <a:r>
              <a:rPr lang="en-US" b="1" baseline="0" dirty="0"/>
              <a:t>LET’S SAY YOU HAVE MADE A MISTAKE AND YOU ARE LIABLE FOR SOMETHING</a:t>
            </a:r>
            <a:r>
              <a:rPr lang="en-US" baseline="0" dirty="0"/>
              <a:t>—</a:t>
            </a:r>
            <a:r>
              <a:rPr lang="en-US" b="1" baseline="0" dirty="0"/>
              <a:t>HAVING GOOD RECORDS ALLOWS US TO DEFEND YOU AND HOPEFULLY MITIGATE THE CLAIM.</a:t>
            </a:r>
          </a:p>
          <a:p>
            <a:endParaRPr lang="en-US" baseline="0" dirty="0"/>
          </a:p>
          <a:p>
            <a:r>
              <a:rPr lang="en-US" b="1" baseline="0" dirty="0"/>
              <a:t>THESE ARE ALL THINGS YOU KNOW TO DO, BUT </a:t>
            </a:r>
            <a:r>
              <a:rPr lang="en-US" b="1" u="sng" baseline="0" dirty="0"/>
              <a:t>THE KEY IS TO HAVE TO DISCIPLINE TO DO THEM EVERY TIME</a:t>
            </a:r>
            <a:r>
              <a:rPr lang="en-US" baseline="0" dirty="0"/>
              <a:t>—</a:t>
            </a:r>
          </a:p>
          <a:p>
            <a:endParaRPr lang="en-US" baseline="0" dirty="0"/>
          </a:p>
          <a:p>
            <a:r>
              <a:rPr lang="en-US" baseline="0" dirty="0"/>
              <a:t>AND IF A PHOTO OR XRAY DOES NOT TURN OUT—THEN RETAKE IT—YOU NEVER KNOW WHEN THAT PHOTO OR IMAGE WILL BE NEEDED TO DEFEND YOURSELF.</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036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THIS IS SOMEWHAT OF </a:t>
            </a:r>
            <a:r>
              <a:rPr lang="en-US" b="1" i="1" u="sng" dirty="0"/>
              <a:t>A REPEAT OF THE LAST SLIDE</a:t>
            </a:r>
            <a:r>
              <a:rPr lang="en-US" b="1" i="1" dirty="0"/>
              <a:t>—SO BE CAREFUL TO DO THESE THINGS—IT IS A BIG STEP TOWARD AVOIDING A LAWSUIT</a:t>
            </a:r>
          </a:p>
          <a:p>
            <a:endParaRPr lang="en-US" b="1" dirty="0"/>
          </a:p>
          <a:p>
            <a:r>
              <a:rPr lang="en-US" b="1" dirty="0"/>
              <a:t>THESE ACTIONS, </a:t>
            </a:r>
            <a:r>
              <a:rPr lang="en-US" b="1" u="sng" dirty="0"/>
              <a:t>WHEN NOT DONE</a:t>
            </a:r>
            <a:r>
              <a:rPr lang="en-US" b="1" dirty="0"/>
              <a:t>, CAN LEAD TO A LAWSUIT—AND </a:t>
            </a:r>
            <a:r>
              <a:rPr lang="en-US" b="1" u="sng" dirty="0"/>
              <a:t>IF THEY ARE NOT DONE</a:t>
            </a:r>
            <a:r>
              <a:rPr lang="en-US" b="1" dirty="0"/>
              <a:t>, DEFENDING AN INSURED BECOMES VERY DIFFICULT</a:t>
            </a:r>
          </a:p>
          <a:p>
            <a:endParaRPr lang="en-US" b="1" dirty="0"/>
          </a:p>
        </p:txBody>
      </p:sp>
      <p:sp>
        <p:nvSpPr>
          <p:cNvPr id="4" name="Slide Number Placeholder 3"/>
          <p:cNvSpPr>
            <a:spLocks noGrp="1"/>
          </p:cNvSpPr>
          <p:nvPr>
            <p:ph type="sldNum" sz="quarter" idx="5"/>
          </p:nvPr>
        </p:nvSpPr>
        <p:spPr/>
        <p:txBody>
          <a:bodyPr/>
          <a:lstStyle/>
          <a:p>
            <a:fld id="{AD607F64-6A43-440F-B2AE-500A68B350AB}" type="slidenum">
              <a:rPr lang="en-US" smtClean="0"/>
              <a:t>92</a:t>
            </a:fld>
            <a:endParaRPr lang="en-US"/>
          </a:p>
        </p:txBody>
      </p:sp>
    </p:spTree>
    <p:extLst>
      <p:ext uri="{BB962C8B-B14F-4D97-AF65-F5344CB8AC3E}">
        <p14:creationId xmlns:p14="http://schemas.microsoft.com/office/powerpoint/2010/main" val="2179349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RECORDS SHOULD INCLUDE PHOTOS SHOWING THE OCCLUSAL SURFACES OF THE TEETH AND MOLAR RELATIONSHIP AND IMAGES SHOULD INCLUDE A CEPHELOMETRIC XRAY, A PANOREX OR FULL MOUTH SERIES.  </a:t>
            </a:r>
          </a:p>
          <a:p>
            <a:endParaRPr lang="en-US" baseline="0" dirty="0"/>
          </a:p>
          <a:p>
            <a:r>
              <a:rPr lang="en-US" b="1" baseline="0" dirty="0"/>
              <a:t>THERE ARE PRACTICES THAT USE CBCT TO GENERATE CEPH AND PANOREX TYPE IMAGES.  </a:t>
            </a:r>
          </a:p>
          <a:p>
            <a:endParaRPr lang="en-US" baseline="0" dirty="0"/>
          </a:p>
          <a:p>
            <a:r>
              <a:rPr lang="en-US" b="1" baseline="0" dirty="0"/>
              <a:t>THE </a:t>
            </a:r>
            <a:r>
              <a:rPr lang="en-US" b="1" u="sng" baseline="0" dirty="0"/>
              <a:t>KEY TO ALL IMAGES AND PHOTOS IS THAT THEY ARE READABLE</a:t>
            </a:r>
            <a:r>
              <a:rPr lang="en-US" b="1" baseline="0" dirty="0"/>
              <a:t>.  AN IMAGE THAT IS TOO DARK OR TOO LIGHT SHOULD BE RETAKEN BECAUSE IT IS NOT DIAGNOSTIC.</a:t>
            </a:r>
          </a:p>
          <a:p>
            <a:endParaRPr lang="en-US" b="1" baseline="0" dirty="0"/>
          </a:p>
          <a:p>
            <a:r>
              <a:rPr lang="en-US" b="1" baseline="0" dirty="0"/>
              <a:t>WE GET PHONE CALLS MOST EVERY WEEK AT THE AAOIC OFFICE ASKING: “</a:t>
            </a:r>
            <a:r>
              <a:rPr lang="en-US" b="1" u="sng" baseline="0" dirty="0"/>
              <a:t>DO WE REALLY NEED TO TAKE MODELS?”  </a:t>
            </a:r>
          </a:p>
          <a:p>
            <a:endParaRPr lang="en-US" b="1" baseline="0" dirty="0"/>
          </a:p>
          <a:p>
            <a:r>
              <a:rPr lang="en-US" b="1" baseline="0" dirty="0"/>
              <a:t>OUR ANSWER IS THAT THERE IS NO BETTER REPRESENTATION OF THE AMOUNT OF CROWDING AND THE OCCLUSAL RELATIONSHIP OF THE PATIENT’S TEETH THAN PLASTER OR VIRTUAL MODELS.  THEY ARE STRONG EVIDENCE OF WHERE YOU STARTED AND ENDED UP WITH THE TREATMENT YOU PROVIDED.</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b="1" baseline="0" dirty="0"/>
          </a:p>
          <a:p>
            <a:r>
              <a:rPr lang="en-US" b="1" baseline="0" dirty="0"/>
              <a:t>WHETHER IT IS THE PHOTOS OR THE MODELS, TAKING THOSE IN CR IS MUCH BETTER  AND MORE DIAGNOSTIC THAN CO.</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6225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WRITTEN DIAGNOSIS IS IMPORTANT TO SHOW THAT YOU RECOGNIZE WHAT THE ORTHODONTIC</a:t>
            </a:r>
            <a:r>
              <a:rPr lang="en-US" baseline="0" dirty="0"/>
              <a:t> PROBLEMS ARE.  </a:t>
            </a:r>
          </a:p>
          <a:p>
            <a:endParaRPr lang="en-US" baseline="0" dirty="0"/>
          </a:p>
          <a:p>
            <a:r>
              <a:rPr lang="en-US" baseline="0" dirty="0"/>
              <a:t>MAKE A PROBLEM LIST, IT IS ALWAYS BETTER TO ADDRESS ALL ISSUES—EVEN IF THEY ARE NOT CONCERNS OF THE PATIENT.</a:t>
            </a:r>
          </a:p>
          <a:p>
            <a:endParaRPr lang="en-US" baseline="0" dirty="0"/>
          </a:p>
          <a:p>
            <a:r>
              <a:rPr lang="en-US" baseline="0" dirty="0"/>
              <a:t>ONE OF THE THINGS WE OFTEN SEE MISSING IN MALPRACTICE CLAIMS IS A WRITTEN TREATMENT PLAN.  </a:t>
            </a:r>
          </a:p>
          <a:p>
            <a:endParaRPr lang="en-US" baseline="0" dirty="0"/>
          </a:p>
          <a:p>
            <a:r>
              <a:rPr lang="en-US" baseline="0" dirty="0"/>
              <a:t>IT GIVES THE PLAINTIFF AND THEIR EXPERT WITNESS AN OPENING TO ACCUSE YOU OF NOT HAVING A PLAN TO PROPERLY TREAT THE CASE.  </a:t>
            </a:r>
          </a:p>
          <a:p>
            <a:endParaRPr lang="en-US" baseline="0" dirty="0"/>
          </a:p>
          <a:p>
            <a:r>
              <a:rPr lang="en-US" baseline="0" dirty="0"/>
              <a:t>ADDRESS THE PATIENT/PARENT’S CHIEF COMPLAINT AND WHAT YOU ARE GOING TO DO ABOUT IT IF ANYTHING.  CLEARLY EXPLAIN YOUR TREATMENT RECOMMENDATIONS AND WHAT OPTIONS THE PATIENT MAY HAVE.  </a:t>
            </a:r>
          </a:p>
          <a:p>
            <a:endParaRPr lang="en-US" baseline="0" dirty="0"/>
          </a:p>
          <a:p>
            <a:r>
              <a:rPr lang="en-US" baseline="0" dirty="0"/>
              <a:t>I LIKE TO USE THE ACRONYM P+A+R+?.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1939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PROCEDURE + ALTERNATIVES + RISKS+ QUESTIONS. </a:t>
            </a:r>
          </a:p>
          <a:p>
            <a:endParaRPr lang="en-US" b="1" baseline="0" dirty="0"/>
          </a:p>
          <a:p>
            <a:r>
              <a:rPr lang="en-US" b="0" baseline="0" dirty="0"/>
              <a:t>IF THIS WAS IN EVERY CHART FOR EVERY PATIENT YOU TREAT—THAT YOU </a:t>
            </a:r>
            <a:r>
              <a:rPr lang="en-US" b="1" baseline="0" dirty="0"/>
              <a:t>PROCEDURES</a:t>
            </a:r>
            <a:r>
              <a:rPr lang="en-US" b="0" baseline="0" dirty="0"/>
              <a:t> YOU ARE RECOMMENDING </a:t>
            </a:r>
          </a:p>
          <a:p>
            <a:endParaRPr lang="en-US" b="0" baseline="0" dirty="0"/>
          </a:p>
          <a:p>
            <a:r>
              <a:rPr lang="en-US" b="1" baseline="0" dirty="0"/>
              <a:t>ALTERNATIVES</a:t>
            </a:r>
            <a:r>
              <a:rPr lang="en-US" b="0" baseline="0" dirty="0"/>
              <a:t> OF TREATMENT—INCLUDING DOING NOTHING </a:t>
            </a:r>
          </a:p>
          <a:p>
            <a:endParaRPr lang="en-US" b="0" baseline="0" dirty="0"/>
          </a:p>
          <a:p>
            <a:r>
              <a:rPr lang="en-US" b="1" baseline="0" dirty="0"/>
              <a:t>RISKS</a:t>
            </a:r>
            <a:r>
              <a:rPr lang="en-US" b="0" baseline="0" dirty="0"/>
              <a:t> THAT MIGHT BE ENCOUNTERED </a:t>
            </a:r>
          </a:p>
          <a:p>
            <a:endParaRPr lang="en-US" b="0" baseline="0" dirty="0"/>
          </a:p>
          <a:p>
            <a:r>
              <a:rPr lang="en-US" b="1" baseline="0" dirty="0"/>
              <a:t>ASK QUESTIONS </a:t>
            </a:r>
            <a:r>
              <a:rPr lang="en-US" b="0" baseline="0" dirty="0"/>
              <a:t>PARENTS/PATIENTS HAVE CHANCE TO ASK QUESTIONS</a:t>
            </a:r>
          </a:p>
          <a:p>
            <a:endParaRPr lang="en-US" b="0" baseline="0" dirty="0"/>
          </a:p>
          <a:p>
            <a:r>
              <a:rPr lang="en-US" b="0" baseline="0" dirty="0"/>
              <a:t>YOU HAVE PROVIDED A MIGHTY TOOL TOWARD YOUR DEFENSE.  </a:t>
            </a:r>
          </a:p>
          <a:p>
            <a:endParaRPr lang="en-US" b="0" baseline="0" dirty="0"/>
          </a:p>
          <a:p>
            <a:r>
              <a:rPr lang="en-US" b="0" baseline="0" dirty="0"/>
              <a:t>I REALIZE THAT MANY OF OUR CURRENT PRACTICE MANAGEMENT CONSULTANTS FEEL THAT THIS CAN ALL BE DELEGATED TO YOUR TREATMENT COORDINATOR OR OTHER STAFF—</a:t>
            </a:r>
          </a:p>
          <a:p>
            <a:endParaRPr lang="en-US" b="0" baseline="0" dirty="0"/>
          </a:p>
          <a:p>
            <a:r>
              <a:rPr lang="en-US" b="0" baseline="0" dirty="0"/>
              <a:t>JUST REMEMBER THAT SHOULD YOU BE SUED, THE PLAINTIFF’S ATTORNEY MAY ASK IF </a:t>
            </a:r>
            <a:r>
              <a:rPr lang="en-US" b="1" baseline="0" dirty="0"/>
              <a:t>YOU EXPLAINED THE TREATMENT TO THE PATIENT—DID YOU EXPLAIN THE RISKS TO THE PATIENT?</a:t>
            </a:r>
            <a:r>
              <a:rPr lang="en-US" b="0" baseline="0" dirty="0"/>
              <a:t>  YOU WANT TO BE ABLE TO ANSWER “YES”  TO THOSE QUESTIONS.  IT IS NOT YOUR STAFF THAT WILL BE SUED—IT WILL BE YOU.</a:t>
            </a:r>
          </a:p>
          <a:p>
            <a:endParaRPr lang="en-US" b="0" baseline="0" dirty="0"/>
          </a:p>
          <a:p>
            <a:r>
              <a:rPr lang="en-US" b="0" baseline="0" dirty="0"/>
              <a:t>INFORMED CONSENT IS EXTREMELY IMPORTANT AND IT IS ALL PART OF THE NEXT SLIDE</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272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INFORMED CONSENT.  I</a:t>
            </a:r>
            <a:r>
              <a:rPr lang="en-US" b="1" baseline="0" dirty="0"/>
              <a:t> HAVE ALREADY DISCUSSED THE IMPORTANCE OF EXPLAINING THE TREATMENT TO THE PATIENT AND USING THE ACRONYM P+A+R+?  TO FULLY INFORM THE PATIENT, </a:t>
            </a:r>
            <a:r>
              <a:rPr lang="en-US" b="1" u="sng" baseline="0" dirty="0"/>
              <a:t>IT IS NECESSARY TO HAVE A WRITTEN AND SIGNED INFORMED CONSENT DOCUMENT</a:t>
            </a:r>
            <a:r>
              <a:rPr lang="en-US" b="1"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WE WOULD RECOMMEND THE AAO COMPREHENSIVE INFORMED CONSENT, BUT IF YOU HAVE A FORM THAT COVERS ALL THE TOPICS CONTAINED WITHIN THE AAO FORM THAT CERTAINLY WOULD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917F7-F88D-489E-AEC4-84EBFD73E7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1391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YOU WILL SEE </a:t>
            </a:r>
            <a:r>
              <a:rPr kumimoji="0" lang="en-US" sz="1200" b="1" i="0" u="sng" strike="noStrike" kern="1200" cap="none" spc="0" normalizeH="0" baseline="0" noProof="0" dirty="0">
                <a:ln>
                  <a:noFill/>
                </a:ln>
                <a:solidFill>
                  <a:prstClr val="black"/>
                </a:solidFill>
                <a:effectLst/>
                <a:uLnTx/>
                <a:uFillTx/>
                <a:latin typeface="+mn-lt"/>
                <a:ea typeface="+mn-ea"/>
                <a:cs typeface="+mn-cs"/>
              </a:rPr>
              <a:t>SUPPLEMENTAL INFORMED CONSENTS </a:t>
            </a:r>
            <a:r>
              <a:rPr kumimoji="0" lang="en-US" sz="1200" b="1" i="0" u="none" strike="noStrike" kern="1200" cap="none" spc="0" normalizeH="0" baseline="0" noProof="0" dirty="0">
                <a:ln>
                  <a:noFill/>
                </a:ln>
                <a:solidFill>
                  <a:prstClr val="black"/>
                </a:solidFill>
                <a:effectLst/>
                <a:uLnTx/>
                <a:uFillTx/>
                <a:latin typeface="+mn-lt"/>
                <a:ea typeface="+mn-ea"/>
                <a:cs typeface="+mn-cs"/>
              </a:rPr>
              <a:t>THAT COVER THOSE ISSUES THAT ARE MOST LIKELY TO GENERATE A CLAIM.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THESE INFORMED CONSENTS HELP GUIDE THE DISCUSSION OF THE RISKS OF ORTHODONTIC TREATMENT FOR THE PATIENT AND BY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SIGNING IT, SHOWS THEY WERE INFORMED OF THE RISKS OF TREATMENT AND POTENTIAL PROBLEMS THAT COULD ARISE.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r>
              <a:rPr lang="en-US" b="1" dirty="0"/>
              <a:t>HERE IS A SCREEN SHOT OF OUR WEBSITE—AAOIC.COM---JUST CLICK ON INFORMED CONSENTS—THEY</a:t>
            </a:r>
            <a:r>
              <a:rPr lang="en-US" b="1" baseline="0" dirty="0"/>
              <a:t> ARE FREE TO DOWNLOAD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2712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THERE ARE SEVERAL DOCUMENTS THAT SPEAK TO SPECIAL CIRCUMSTANCES IN YOUR TREATMENT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7154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USING THESE SUPPLEMENTAL INFORMED CONSENTS AS WELL AS THE COMPREHENSIVE INFORMED CONSENT WILL HELP STRENGTHEN YOUR POSITION.</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YOU REMEMBER THE INCIDENCE OF CLAIMS THAT I SPOKE OF EARLIER, </a:t>
            </a:r>
            <a:r>
              <a:rPr kumimoji="0" lang="en-US" sz="1200" b="1" i="0" u="sng" strike="noStrike" kern="1200" cap="none" spc="0" normalizeH="0" baseline="0" noProof="0" dirty="0">
                <a:ln>
                  <a:noFill/>
                </a:ln>
                <a:solidFill>
                  <a:prstClr val="black"/>
                </a:solidFill>
                <a:effectLst/>
                <a:uLnTx/>
                <a:uFillTx/>
                <a:latin typeface="+mn-lt"/>
                <a:ea typeface="+mn-ea"/>
                <a:cs typeface="+mn-cs"/>
              </a:rPr>
              <a:t>50% OF CLAIMS COME FROM PERIO ISSUES OR ROOT RESORPTION</a:t>
            </a:r>
            <a:r>
              <a:rPr kumimoji="0" lang="en-US" sz="1200" b="1" i="0" u="none" strike="noStrike" kern="1200" cap="none" spc="0" normalizeH="0" baseline="0" noProof="0" dirty="0">
                <a:ln>
                  <a:noFill/>
                </a:ln>
                <a:solidFill>
                  <a:prstClr val="black"/>
                </a:solidFill>
                <a:effectLst/>
                <a:uLnTx/>
                <a:uFillTx/>
                <a:latin typeface="+mn-lt"/>
                <a:ea typeface="+mn-ea"/>
                <a:cs typeface="+mn-cs"/>
              </a:rPr>
              <a:t>.  THE CASE SPECIFIC INFORMED CONSENTS GO INTO MORE DETAIL IN EXPLAINING RISKS SO THAT YOUR PATIENT IS FULLY INFORMED AND YOU CANNOT LATER BE ACCUSED—WHICH IS MOST TIMES THE CASE—THE DOCTOR DIDN’T TELL ME THAT COULD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 KNOW THAT SOME OF YOU MAY BE RELUCTANT TO BRING UP THE NEGATIVE THINGS THAT COULD HAPPEN IN TREATMENT FOR FEAR IT MIGHT “SCARE THE PATIENT OFF”.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AS I HAVE SAID BEFORE---EVERYTHING YOU TELL THE PATIENT IN ADVANCE IS A WISE WARNING—EVERYTHING YOU TELL THE PATIENT AFTER A PROBLEM ARISES IS AN EXCUSE”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 BOLD AND TELL IT LIKE IT IS—IT WILL PROTECT YOU IN THE LONG RUN.  AND IF YOU THINK ABOUT IT—IF A PATIENT IS “SCARED OFF” WHEN YOU DISCUSS THE RISKS OF TREATMENT—YOU PROBABLY ARE BETTER OFF NOT TREATING THAT PATIENT IN THE FIRST PLACE.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A4AD-D8F5-49BB-834B-CB0B88914B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958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121200834.jpg"/>
          <p:cNvPicPr>
            <a:picLocks noChangeAspect="1"/>
          </p:cNvPicPr>
          <p:nvPr userDrawn="1"/>
        </p:nvPicPr>
        <p:blipFill>
          <a:blip r:embed="rId2"/>
          <a:srcRect t="5214" b="18152"/>
          <a:stretch>
            <a:fillRect/>
          </a:stretch>
        </p:blipFill>
        <p:spPr>
          <a:xfrm>
            <a:off x="1" y="0"/>
            <a:ext cx="12191999" cy="5867400"/>
          </a:xfrm>
          <a:prstGeom prst="rect">
            <a:avLst/>
          </a:prstGeom>
        </p:spPr>
      </p:pic>
      <p:sp>
        <p:nvSpPr>
          <p:cNvPr id="2" name="Title 1"/>
          <p:cNvSpPr>
            <a:spLocks noGrp="1"/>
          </p:cNvSpPr>
          <p:nvPr>
            <p:ph type="ctrTitle"/>
          </p:nvPr>
        </p:nvSpPr>
        <p:spPr>
          <a:xfrm>
            <a:off x="304800" y="381000"/>
            <a:ext cx="7213600" cy="1447800"/>
          </a:xfrm>
        </p:spPr>
        <p:txBody>
          <a:bodyPr anchor="t">
            <a:normAutofit/>
          </a:bodyPr>
          <a:lstStyle>
            <a:lvl1pPr>
              <a:defRPr sz="32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04800" y="1752600"/>
            <a:ext cx="8534400" cy="14732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Alyssa_9709.jpg"/>
          <p:cNvPicPr>
            <a:picLocks noChangeAspect="1"/>
          </p:cNvPicPr>
          <p:nvPr userDrawn="1"/>
        </p:nvPicPr>
        <p:blipFill>
          <a:blip r:embed="rId3"/>
          <a:srcRect t="3750"/>
          <a:stretch>
            <a:fillRect/>
          </a:stretch>
        </p:blipFill>
        <p:spPr>
          <a:xfrm flipH="1">
            <a:off x="0" y="0"/>
            <a:ext cx="12192000" cy="5867400"/>
          </a:xfrm>
          <a:prstGeom prst="rect">
            <a:avLst/>
          </a:prstGeom>
        </p:spPr>
      </p:pic>
      <p:pic>
        <p:nvPicPr>
          <p:cNvPr id="8" name="Picture 7" descr="2013_insurance_final.jpg"/>
          <p:cNvPicPr>
            <a:picLocks noChangeAspect="1"/>
          </p:cNvPicPr>
          <p:nvPr userDrawn="1"/>
        </p:nvPicPr>
        <p:blipFill>
          <a:blip r:embed="rId4"/>
          <a:stretch>
            <a:fillRect/>
          </a:stretch>
        </p:blipFill>
        <p:spPr>
          <a:xfrm>
            <a:off x="4097867" y="5982124"/>
            <a:ext cx="3996267" cy="774277"/>
          </a:xfrm>
          <a:prstGeom prst="rect">
            <a:avLst/>
          </a:prstGeom>
        </p:spPr>
      </p:pic>
    </p:spTree>
    <p:extLst>
      <p:ext uri="{BB962C8B-B14F-4D97-AF65-F5344CB8AC3E}">
        <p14:creationId xmlns:p14="http://schemas.microsoft.com/office/powerpoint/2010/main" val="182250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1778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12" name="Picture 11" descr="WHITE.png"/>
          <p:cNvPicPr>
            <a:picLocks noChangeAspect="1"/>
          </p:cNvPicPr>
          <p:nvPr userDrawn="1"/>
        </p:nvPicPr>
        <p:blipFill>
          <a:blip r:embed="rId2"/>
          <a:stretch>
            <a:fillRect/>
          </a:stretch>
        </p:blipFill>
        <p:spPr>
          <a:xfrm>
            <a:off x="237067" y="4851400"/>
            <a:ext cx="11717867" cy="1866900"/>
          </a:xfrm>
          <a:prstGeom prst="rect">
            <a:avLst/>
          </a:prstGeom>
        </p:spPr>
      </p:pic>
    </p:spTree>
    <p:extLst>
      <p:ext uri="{BB962C8B-B14F-4D97-AF65-F5344CB8AC3E}">
        <p14:creationId xmlns:p14="http://schemas.microsoft.com/office/powerpoint/2010/main" val="167136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908800" y="6248401"/>
            <a:ext cx="5048920" cy="365125"/>
          </a:xfrm>
          <a:prstGeom prst="rect">
            <a:avLst/>
          </a:prstGeom>
        </p:spPr>
        <p:txBody>
          <a:bodyPr/>
          <a:lstStyle/>
          <a:p>
            <a:fld id="{999EFD41-2C4B-406E-8523-AD0476DD0DFB}" type="datetimeFigureOut">
              <a:rPr lang="en-US">
                <a:solidFill>
                  <a:prstClr val="black"/>
                </a:solidFill>
              </a:rPr>
              <a:pPr/>
              <a:t>1/2/2026</a:t>
            </a:fld>
            <a:endParaRPr lang="en-US" dirty="0">
              <a:solidFill>
                <a:prstClr val="black"/>
              </a:solidFill>
            </a:endParaRPr>
          </a:p>
        </p:txBody>
      </p:sp>
      <p:sp>
        <p:nvSpPr>
          <p:cNvPr id="8" name="Footer Placeholder 7"/>
          <p:cNvSpPr>
            <a:spLocks noGrp="1"/>
          </p:cNvSpPr>
          <p:nvPr>
            <p:ph type="ftr" sz="quarter" idx="11"/>
          </p:nvPr>
        </p:nvSpPr>
        <p:spPr>
          <a:xfrm>
            <a:off x="258185" y="6250165"/>
            <a:ext cx="5048921"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5283200" y="6248401"/>
            <a:ext cx="1549101" cy="365125"/>
          </a:xfrm>
          <a:prstGeom prst="rect">
            <a:avLst/>
          </a:prstGeom>
        </p:spPr>
        <p:txBody>
          <a:bodyPr/>
          <a:lstStyle/>
          <a:p>
            <a:fld id="{7C624B85-A899-4B9F-A4C5-7D8F4EF1A1E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924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751" y="0"/>
            <a:ext cx="11176000" cy="1252728"/>
          </a:xfrm>
        </p:spPr>
        <p:txBody>
          <a:bodyPr/>
          <a:lstStyle/>
          <a:p>
            <a:r>
              <a:rPr lang="en-US"/>
              <a:t>Click to edit Master title style</a:t>
            </a:r>
          </a:p>
        </p:txBody>
      </p:sp>
      <p:sp>
        <p:nvSpPr>
          <p:cNvPr id="3" name="Date Placeholder 2"/>
          <p:cNvSpPr>
            <a:spLocks noGrp="1"/>
          </p:cNvSpPr>
          <p:nvPr>
            <p:ph type="dt" sz="half" idx="10"/>
          </p:nvPr>
        </p:nvSpPr>
        <p:spPr>
          <a:xfrm>
            <a:off x="6908800" y="6248401"/>
            <a:ext cx="5048920" cy="365125"/>
          </a:xfrm>
          <a:prstGeom prst="rect">
            <a:avLst/>
          </a:prstGeom>
        </p:spPr>
        <p:txBody>
          <a:bodyPr/>
          <a:lstStyle/>
          <a:p>
            <a:fld id="{999EFD41-2C4B-406E-8523-AD0476DD0DFB}" type="datetimeFigureOut">
              <a:rPr lang="en-US">
                <a:solidFill>
                  <a:prstClr val="black"/>
                </a:solidFill>
              </a:rPr>
              <a:pPr/>
              <a:t>1/2/2026</a:t>
            </a:fld>
            <a:endParaRPr lang="en-US" dirty="0">
              <a:solidFill>
                <a:prstClr val="black"/>
              </a:solidFill>
            </a:endParaRPr>
          </a:p>
        </p:txBody>
      </p:sp>
      <p:sp>
        <p:nvSpPr>
          <p:cNvPr id="4" name="Footer Placeholder 3"/>
          <p:cNvSpPr>
            <a:spLocks noGrp="1"/>
          </p:cNvSpPr>
          <p:nvPr>
            <p:ph type="ftr" sz="quarter" idx="11"/>
          </p:nvPr>
        </p:nvSpPr>
        <p:spPr>
          <a:xfrm>
            <a:off x="258185" y="6250165"/>
            <a:ext cx="5048921"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5283200" y="6248401"/>
            <a:ext cx="1549101" cy="365125"/>
          </a:xfrm>
          <a:prstGeom prst="rect">
            <a:avLst/>
          </a:prstGeom>
        </p:spPr>
        <p:txBody>
          <a:bodyPr/>
          <a:lstStyle/>
          <a:p>
            <a:fld id="{7C624B85-A899-4B9F-A4C5-7D8F4EF1A1E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1380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08800" y="6248401"/>
            <a:ext cx="5048920" cy="365125"/>
          </a:xfrm>
          <a:prstGeom prst="rect">
            <a:avLst/>
          </a:prstGeom>
        </p:spPr>
        <p:txBody>
          <a:bodyPr/>
          <a:lstStyle/>
          <a:p>
            <a:fld id="{999EFD41-2C4B-406E-8523-AD0476DD0DFB}" type="datetimeFigureOut">
              <a:rPr lang="en-US">
                <a:solidFill>
                  <a:prstClr val="black"/>
                </a:solidFill>
              </a:rPr>
              <a:pPr/>
              <a:t>1/2/2026</a:t>
            </a:fld>
            <a:endParaRPr lang="en-US" dirty="0">
              <a:solidFill>
                <a:prstClr val="black"/>
              </a:solidFill>
            </a:endParaRPr>
          </a:p>
        </p:txBody>
      </p:sp>
      <p:sp>
        <p:nvSpPr>
          <p:cNvPr id="5" name="Footer Placeholder 4"/>
          <p:cNvSpPr>
            <a:spLocks noGrp="1"/>
          </p:cNvSpPr>
          <p:nvPr>
            <p:ph type="ftr" sz="quarter" idx="11"/>
          </p:nvPr>
        </p:nvSpPr>
        <p:spPr>
          <a:xfrm>
            <a:off x="258185" y="6250165"/>
            <a:ext cx="5048921"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5283200" y="6248401"/>
            <a:ext cx="1549101" cy="365125"/>
          </a:xfrm>
          <a:prstGeom prst="rect">
            <a:avLst/>
          </a:prstGeom>
        </p:spPr>
        <p:txBody>
          <a:bodyPr/>
          <a:lstStyle/>
          <a:p>
            <a:fld id="{7C624B85-A899-4B9F-A4C5-7D8F4EF1A1E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579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100" y="6481764"/>
            <a:ext cx="2844800" cy="301625"/>
          </a:xfrm>
          <a:prstGeom prst="rect">
            <a:avLst/>
          </a:prstGeom>
        </p:spPr>
        <p:txBody>
          <a:bodyPr/>
          <a:lstStyle>
            <a:lvl1pPr>
              <a:defRPr/>
            </a:lvl1pPr>
          </a:lstStyle>
          <a:p>
            <a:pPr>
              <a:defRPr/>
            </a:pPr>
            <a:fld id="{88253505-A65F-46A6-AD56-D16007D4A565}" type="datetime1">
              <a:rPr lang="en-US"/>
              <a:pPr>
                <a:defRPr/>
              </a:pPr>
              <a:t>1/2/2026</a:t>
            </a:fld>
            <a:endParaRPr lang="en-US"/>
          </a:p>
        </p:txBody>
      </p:sp>
      <p:sp>
        <p:nvSpPr>
          <p:cNvPr id="3" name="Footer Placeholder 2"/>
          <p:cNvSpPr>
            <a:spLocks noGrp="1"/>
          </p:cNvSpPr>
          <p:nvPr>
            <p:ph type="ftr" sz="quarter" idx="11"/>
          </p:nvPr>
        </p:nvSpPr>
        <p:spPr>
          <a:xfrm>
            <a:off x="609601" y="6481764"/>
            <a:ext cx="5679017" cy="301625"/>
          </a:xfrm>
          <a:prstGeom prst="rect">
            <a:avLst/>
          </a:prstGeom>
          <a:ln/>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10119785" y="6481764"/>
            <a:ext cx="670983" cy="301625"/>
          </a:xfrm>
          <a:prstGeom prst="rect">
            <a:avLst/>
          </a:prstGeom>
        </p:spPr>
        <p:txBody>
          <a:bodyPr/>
          <a:lstStyle>
            <a:lvl1pPr>
              <a:defRPr/>
            </a:lvl1pPr>
          </a:lstStyle>
          <a:p>
            <a:pPr>
              <a:defRPr/>
            </a:pPr>
            <a:fld id="{96CC6290-CE41-4432-A692-A2952DF105AE}" type="slidenum">
              <a:rPr lang="en-US"/>
              <a:pPr>
                <a:defRPr/>
              </a:pPr>
              <a:t>‹#›</a:t>
            </a:fld>
            <a:endParaRPr lang="en-US"/>
          </a:p>
        </p:txBody>
      </p:sp>
    </p:spTree>
    <p:extLst>
      <p:ext uri="{BB962C8B-B14F-4D97-AF65-F5344CB8AC3E}">
        <p14:creationId xmlns:p14="http://schemas.microsoft.com/office/powerpoint/2010/main" val="42575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PPT_template_4-12.jpg"/>
          <p:cNvPicPr>
            <a:picLocks noChangeAspect="1"/>
          </p:cNvPicPr>
          <p:nvPr userDrawn="1"/>
        </p:nvPicPr>
        <p:blipFill>
          <a:blip r:embed="rId9"/>
          <a:stretch>
            <a:fillRect/>
          </a:stretch>
        </p:blipFill>
        <p:spPr>
          <a:xfrm>
            <a:off x="0" y="18620"/>
            <a:ext cx="12192000" cy="6858000"/>
          </a:xfrm>
          <a:prstGeom prst="rect">
            <a:avLst/>
          </a:prstGeom>
        </p:spPr>
      </p:pic>
      <p:sp>
        <p:nvSpPr>
          <p:cNvPr id="2" name="Title Placeholder 1"/>
          <p:cNvSpPr>
            <a:spLocks noGrp="1"/>
          </p:cNvSpPr>
          <p:nvPr>
            <p:ph type="title"/>
          </p:nvPr>
        </p:nvSpPr>
        <p:spPr>
          <a:xfrm>
            <a:off x="406400" y="0"/>
            <a:ext cx="11176000" cy="12527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24000"/>
            <a:ext cx="109728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7AC1173-A623-A043-8D6F-AD6ACD4BEA3E}"/>
              </a:ext>
            </a:extLst>
          </p:cNvPr>
          <p:cNvSpPr/>
          <p:nvPr userDrawn="1"/>
        </p:nvSpPr>
        <p:spPr>
          <a:xfrm>
            <a:off x="5094224" y="6206790"/>
            <a:ext cx="181457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close up of a logo&#10;&#10;Description automatically generated">
            <a:extLst>
              <a:ext uri="{FF2B5EF4-FFF2-40B4-BE49-F238E27FC236}">
                <a16:creationId xmlns:a16="http://schemas.microsoft.com/office/drawing/2014/main" id="{2461A97A-9488-F34B-ACBC-60259A4468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14800" y="5986272"/>
            <a:ext cx="3962400" cy="555336"/>
          </a:xfrm>
          <a:prstGeom prst="rect">
            <a:avLst/>
          </a:prstGeom>
        </p:spPr>
      </p:pic>
    </p:spTree>
    <p:extLst>
      <p:ext uri="{BB962C8B-B14F-4D97-AF65-F5344CB8AC3E}">
        <p14:creationId xmlns:p14="http://schemas.microsoft.com/office/powerpoint/2010/main" val="117541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spcBef>
          <a:spcPct val="0"/>
        </a:spcBef>
        <a:buNone/>
        <a:defRPr sz="3200" b="0" i="0" kern="1200">
          <a:solidFill>
            <a:srgbClr val="000A81"/>
          </a:solidFill>
          <a:latin typeface="Franklin Gothic Book"/>
          <a:ea typeface="+mj-ea"/>
          <a:cs typeface="Franklin Gothic Book"/>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Wingdings" charset="2"/>
        <a:buChar char="§"/>
        <a:defRPr sz="2400" kern="1200">
          <a:solidFill>
            <a:schemeClr val="tx2"/>
          </a:solidFill>
          <a:latin typeface="Franklin Gothic Book"/>
          <a:ea typeface="+mn-ea"/>
          <a:cs typeface="Franklin Gothic Book"/>
        </a:defRPr>
      </a:lvl1pPr>
      <a:lvl2pPr marL="576263" indent="-274320" algn="l" defTabSz="914400" rtl="0" eaLnBrk="1" latinLnBrk="0" hangingPunct="1">
        <a:spcBef>
          <a:spcPct val="20000"/>
        </a:spcBef>
        <a:buClr>
          <a:schemeClr val="accent1"/>
        </a:buClr>
        <a:buSzPct val="100000"/>
        <a:buFont typeface="Wingdings" charset="2"/>
        <a:buChar char="§"/>
        <a:defRPr sz="2200" kern="1200">
          <a:solidFill>
            <a:schemeClr val="tx1">
              <a:lumMod val="75000"/>
              <a:lumOff val="25000"/>
            </a:schemeClr>
          </a:solidFill>
          <a:latin typeface="Franklin Gothic Book"/>
          <a:ea typeface="+mn-ea"/>
          <a:cs typeface="Franklin Gothic Book"/>
        </a:defRPr>
      </a:lvl2pPr>
      <a:lvl3pPr marL="855663" indent="-228600" algn="l" defTabSz="914400" rtl="0" eaLnBrk="1" latinLnBrk="0" hangingPunct="1">
        <a:spcBef>
          <a:spcPct val="20000"/>
        </a:spcBef>
        <a:buClr>
          <a:schemeClr val="accent1"/>
        </a:buClr>
        <a:buSzPct val="100000"/>
        <a:buFont typeface="Wingdings" charset="2"/>
        <a:buChar char="§"/>
        <a:defRPr sz="2000" kern="1200">
          <a:solidFill>
            <a:schemeClr val="tx1">
              <a:lumMod val="50000"/>
              <a:lumOff val="50000"/>
            </a:schemeClr>
          </a:solidFill>
          <a:latin typeface="Franklin Gothic Book"/>
          <a:ea typeface="+mn-ea"/>
          <a:cs typeface="Franklin Gothic Book"/>
        </a:defRPr>
      </a:lvl3pPr>
      <a:lvl4pPr marL="1143000" indent="-228600" algn="l" defTabSz="914400" rtl="0" eaLnBrk="1" latinLnBrk="0" hangingPunct="1">
        <a:spcBef>
          <a:spcPct val="20000"/>
        </a:spcBef>
        <a:buClr>
          <a:schemeClr val="accent1"/>
        </a:buClr>
        <a:buSzPct val="100000"/>
        <a:buFont typeface="Wingdings" charset="2"/>
        <a:buChar char="§"/>
        <a:defRPr sz="1800" kern="1200">
          <a:solidFill>
            <a:schemeClr val="tx2"/>
          </a:solidFill>
          <a:latin typeface="Franklin Gothic Book"/>
          <a:ea typeface="+mn-ea"/>
          <a:cs typeface="Franklin Gothic Book"/>
        </a:defRPr>
      </a:lvl4pPr>
      <a:lvl5pPr marL="1463040" indent="-228600" algn="l" defTabSz="914400" rtl="0" eaLnBrk="1" latinLnBrk="0" hangingPunct="1">
        <a:spcBef>
          <a:spcPct val="20000"/>
        </a:spcBef>
        <a:buClr>
          <a:schemeClr val="accent1"/>
        </a:buClr>
        <a:buSzPct val="100000"/>
        <a:buFont typeface="Wingdings" charset="2"/>
        <a:buChar char="§"/>
        <a:defRPr sz="1600" kern="1200">
          <a:solidFill>
            <a:schemeClr val="tx2"/>
          </a:solidFill>
          <a:latin typeface="Franklin Gothic Book"/>
          <a:ea typeface="+mn-ea"/>
          <a:cs typeface="Franklin Gothic Book"/>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www.bing.com/images/search?q=Orthodontic+Models&amp;FORM=IRIBIP" TargetMode="External"/><Relationship Id="rId7" Type="http://schemas.openxmlformats.org/officeDocument/2006/relationships/image" Target="../media/image61.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www.bing.com/images/search?q=photos+of+orthodontic+records&amp;view=detailv2&amp;&amp;id=C0F8926B57428883344440C3D31CD8D09FB7CE78&amp;selectedIndex=173&amp;ccid=izp7iiGs&amp;simid=607988918402222190&amp;thid=OIP.M8b3a7b8a21ac264f916a7a7d7c090206o0"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57200"/>
            <a:ext cx="7877175" cy="4874775"/>
          </a:xfrm>
          <a:prstGeom prst="rect">
            <a:avLst/>
          </a:prstGeom>
        </p:spPr>
      </p:pic>
      <p:sp>
        <p:nvSpPr>
          <p:cNvPr id="5" name="TextBox 4"/>
          <p:cNvSpPr txBox="1"/>
          <p:nvPr/>
        </p:nvSpPr>
        <p:spPr>
          <a:xfrm>
            <a:off x="1600200" y="254475"/>
            <a:ext cx="8763000" cy="1118255"/>
          </a:xfrm>
          <a:prstGeom prst="rect">
            <a:avLst/>
          </a:prstGeom>
          <a:noFill/>
        </p:spPr>
        <p:txBody>
          <a:bodyPr wrap="square" rtlCol="0">
            <a:spAutoFit/>
          </a:bodyPr>
          <a:lstStyle/>
          <a:p>
            <a:pPr algn="ctr">
              <a:lnSpc>
                <a:spcPts val="4000"/>
              </a:lnSpc>
            </a:pPr>
            <a:r>
              <a:rPr lang="en-US" sz="4400" dirty="0">
                <a:solidFill>
                  <a:srgbClr val="4584D3">
                    <a:lumMod val="50000"/>
                  </a:srgbClr>
                </a:solidFill>
                <a:latin typeface="Franklin Gothic Medium" panose="020B0603020102020204" pitchFamily="34" charset="0"/>
              </a:rPr>
              <a:t> </a:t>
            </a:r>
            <a:r>
              <a:rPr lang="en-US" sz="4400" dirty="0">
                <a:solidFill>
                  <a:srgbClr val="4584D3">
                    <a:lumMod val="50000"/>
                  </a:srgbClr>
                </a:solidFill>
                <a:latin typeface="Franklin Gothic Book" panose="020B0503020102020204" pitchFamily="34" charset="0"/>
              </a:rPr>
              <a:t>Risk Management </a:t>
            </a:r>
          </a:p>
          <a:p>
            <a:pPr algn="ctr">
              <a:lnSpc>
                <a:spcPts val="4000"/>
              </a:lnSpc>
            </a:pPr>
            <a:r>
              <a:rPr lang="en-US" sz="4400" dirty="0">
                <a:solidFill>
                  <a:srgbClr val="4584D3">
                    <a:lumMod val="50000"/>
                  </a:srgbClr>
                </a:solidFill>
                <a:latin typeface="Franklin Gothic Book" panose="020B0503020102020204" pitchFamily="34" charset="0"/>
              </a:rPr>
              <a:t>Program</a:t>
            </a:r>
          </a:p>
        </p:txBody>
      </p:sp>
      <p:sp>
        <p:nvSpPr>
          <p:cNvPr id="7" name="Rectangle 6"/>
          <p:cNvSpPr/>
          <p:nvPr/>
        </p:nvSpPr>
        <p:spPr>
          <a:xfrm>
            <a:off x="844062" y="2532186"/>
            <a:ext cx="5251938" cy="1569660"/>
          </a:xfrm>
          <a:prstGeom prst="rect">
            <a:avLst/>
          </a:prstGeom>
        </p:spPr>
        <p:txBody>
          <a:bodyPr wrap="square">
            <a:spAutoFit/>
          </a:bodyPr>
          <a:lstStyle/>
          <a:p>
            <a:r>
              <a:rPr lang="en-US" sz="2000" dirty="0">
                <a:solidFill>
                  <a:srgbClr val="4584D3">
                    <a:lumMod val="50000"/>
                  </a:srgbClr>
                </a:solidFill>
                <a:latin typeface="Berlin Sans FB" panose="020E0602020502020306" pitchFamily="34" charset="0"/>
              </a:rPr>
              <a:t>“</a:t>
            </a:r>
            <a:r>
              <a:rPr lang="en-US" sz="2000" dirty="0">
                <a:solidFill>
                  <a:srgbClr val="4584D3">
                    <a:lumMod val="50000"/>
                  </a:srgbClr>
                </a:solidFill>
                <a:latin typeface="Franklin Gothic Medium" panose="020B0603020102020204" pitchFamily="34" charset="0"/>
              </a:rPr>
              <a:t>With AAOIC covering only orthodontists, the decision was easy. The AAO professional liability coverage is a must-have.”</a:t>
            </a:r>
          </a:p>
          <a:p>
            <a:r>
              <a:rPr lang="en-US" dirty="0">
                <a:solidFill>
                  <a:srgbClr val="4584D3">
                    <a:lumMod val="50000"/>
                  </a:srgbClr>
                </a:solidFill>
                <a:latin typeface="Franklin Gothic Medium" panose="020B0603020102020204" pitchFamily="34" charset="0"/>
              </a:rPr>
              <a:t> </a:t>
            </a:r>
          </a:p>
          <a:p>
            <a:r>
              <a:rPr lang="en-US" dirty="0">
                <a:solidFill>
                  <a:srgbClr val="4584D3">
                    <a:lumMod val="50000"/>
                  </a:srgbClr>
                </a:solidFill>
                <a:latin typeface="Franklin Gothic Medium" panose="020B0603020102020204" pitchFamily="34" charset="0"/>
              </a:rPr>
              <a:t>Dr. Chris Edwards, Fort Worth, TX </a:t>
            </a:r>
          </a:p>
        </p:txBody>
      </p:sp>
    </p:spTree>
    <p:extLst>
      <p:ext uri="{BB962C8B-B14F-4D97-AF65-F5344CB8AC3E}">
        <p14:creationId xmlns:p14="http://schemas.microsoft.com/office/powerpoint/2010/main" val="2122019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chemeClr val="tx2">
                    <a:lumMod val="75000"/>
                  </a:schemeClr>
                </a:solidFill>
              </a:rPr>
              <a:t>AAOIC IS A RISK RETENTION COMPANY—WE RETAIN UP TO $200,000 IN RISK</a:t>
            </a:r>
          </a:p>
          <a:p>
            <a:r>
              <a:rPr lang="en-US" dirty="0">
                <a:solidFill>
                  <a:schemeClr val="tx2">
                    <a:lumMod val="75000"/>
                  </a:schemeClr>
                </a:solidFill>
              </a:rPr>
              <a:t>ANYTHING OVER $200,000 IS PAID BY RE-INSURERS WHO ARE RATED A AND A+ THEY ARE WORTH </a:t>
            </a:r>
            <a:r>
              <a:rPr lang="en-US" u="sng" dirty="0">
                <a:solidFill>
                  <a:schemeClr val="tx2">
                    <a:lumMod val="75000"/>
                  </a:schemeClr>
                </a:solidFill>
              </a:rPr>
              <a:t>BILLIONS</a:t>
            </a:r>
            <a:r>
              <a:rPr lang="en-US" dirty="0">
                <a:solidFill>
                  <a:schemeClr val="tx2">
                    <a:lumMod val="75000"/>
                  </a:schemeClr>
                </a:solidFill>
              </a:rPr>
              <a:t> OF DOLLARS </a:t>
            </a:r>
          </a:p>
          <a:p>
            <a:r>
              <a:rPr lang="en-US" dirty="0">
                <a:solidFill>
                  <a:schemeClr val="tx2">
                    <a:lumMod val="75000"/>
                  </a:schemeClr>
                </a:solidFill>
              </a:rPr>
              <a:t>THERE SHOULD NEVER BE A FEAR THAT YOUR CLAIM WILL NOT BE PAID IF A JUDGEMENT GOES AGAINST YOU</a:t>
            </a:r>
          </a:p>
          <a:p>
            <a:r>
              <a:rPr lang="en-US" dirty="0">
                <a:solidFill>
                  <a:schemeClr val="tx2">
                    <a:lumMod val="75000"/>
                  </a:schemeClr>
                </a:solidFill>
              </a:rPr>
              <a:t>ALL WE INSURE IS ORTHODONTISTS– WE ARE “FOR ORTHODONTISTS BY ORTHODONTISTS”  </a:t>
            </a:r>
          </a:p>
          <a:p>
            <a:r>
              <a:rPr lang="en-US" dirty="0">
                <a:solidFill>
                  <a:schemeClr val="tx2">
                    <a:lumMod val="75000"/>
                  </a:schemeClr>
                </a:solidFill>
              </a:rPr>
              <a:t>THE COMPANY STARTED IN 1995 AND IS NOW 25 YEARS OLD AND WE INSURE OVER 51% OF ELIGIBLE ACTIVE AAO ORTHODONTISTS</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pPr algn="ctr"/>
            <a:r>
              <a:rPr lang="en-US" sz="6000" b="1" dirty="0">
                <a:solidFill>
                  <a:schemeClr val="tx2">
                    <a:lumMod val="75000"/>
                  </a:schemeClr>
                </a:solidFill>
              </a:rPr>
              <a:t>AAOIC</a:t>
            </a:r>
          </a:p>
        </p:txBody>
      </p:sp>
    </p:spTree>
    <p:extLst>
      <p:ext uri="{BB962C8B-B14F-4D97-AF65-F5344CB8AC3E}">
        <p14:creationId xmlns:p14="http://schemas.microsoft.com/office/powerpoint/2010/main" val="110227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6437" y="1066868"/>
            <a:ext cx="9490363" cy="4952931"/>
          </a:xfrm>
        </p:spPr>
        <p:txBody>
          <a:bodyPr>
            <a:noAutofit/>
          </a:bodyPr>
          <a:lstStyle/>
          <a:p>
            <a:r>
              <a:rPr lang="en-US" sz="3200" b="1" dirty="0">
                <a:solidFill>
                  <a:schemeClr val="bg2">
                    <a:lumMod val="25000"/>
                  </a:schemeClr>
                </a:solidFill>
                <a:latin typeface="Franklin Gothic Book" panose="020B0503020102020204" pitchFamily="34" charset="0"/>
              </a:rPr>
              <a:t>Chart notes:</a:t>
            </a:r>
          </a:p>
          <a:p>
            <a:pPr lvl="1"/>
            <a:r>
              <a:rPr lang="en-US" sz="3000" dirty="0">
                <a:solidFill>
                  <a:schemeClr val="bg2">
                    <a:lumMod val="25000"/>
                  </a:schemeClr>
                </a:solidFill>
                <a:latin typeface="Franklin Gothic Book" panose="020B0503020102020204" pitchFamily="34" charset="0"/>
              </a:rPr>
              <a:t>Write so it can be read!!</a:t>
            </a:r>
          </a:p>
          <a:p>
            <a:pPr lvl="1"/>
            <a:r>
              <a:rPr lang="en-US" sz="3200" dirty="0">
                <a:solidFill>
                  <a:schemeClr val="bg2">
                    <a:lumMod val="25000"/>
                  </a:schemeClr>
                </a:solidFill>
                <a:latin typeface="Franklin Gothic Book" panose="020B0503020102020204" pitchFamily="34" charset="0"/>
              </a:rPr>
              <a:t>In chronological order by date</a:t>
            </a:r>
          </a:p>
          <a:p>
            <a:pPr lvl="1"/>
            <a:r>
              <a:rPr lang="en-US" sz="3200" dirty="0">
                <a:solidFill>
                  <a:schemeClr val="bg2">
                    <a:lumMod val="25000"/>
                  </a:schemeClr>
                </a:solidFill>
                <a:latin typeface="Franklin Gothic Book" panose="020B0503020102020204" pitchFamily="34" charset="0"/>
              </a:rPr>
              <a:t>Who provided the treatment, what was done, which assistant and which orthodontist </a:t>
            </a:r>
          </a:p>
          <a:p>
            <a:pPr lvl="1"/>
            <a:r>
              <a:rPr lang="en-US" sz="3200" dirty="0">
                <a:solidFill>
                  <a:schemeClr val="bg2">
                    <a:lumMod val="25000"/>
                  </a:schemeClr>
                </a:solidFill>
                <a:latin typeface="Franklin Gothic Book" panose="020B0503020102020204" pitchFamily="34" charset="0"/>
              </a:rPr>
              <a:t>Any patient concerns, conversations and/or instructions</a:t>
            </a:r>
          </a:p>
          <a:p>
            <a:pPr lvl="1"/>
            <a:r>
              <a:rPr lang="en-US" sz="3200" dirty="0">
                <a:solidFill>
                  <a:schemeClr val="bg2">
                    <a:lumMod val="25000"/>
                  </a:schemeClr>
                </a:solidFill>
                <a:latin typeface="Franklin Gothic Book" panose="020B0503020102020204" pitchFamily="34" charset="0"/>
              </a:rPr>
              <a:t>Chart the level of compliance—quantitative vs. subjective</a:t>
            </a:r>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8194" name="Picture 2" descr="Image result for picture of MEDICAL charting">
            <a:extLst>
              <a:ext uri="{FF2B5EF4-FFF2-40B4-BE49-F238E27FC236}">
                <a16:creationId xmlns:a16="http://schemas.microsoft.com/office/drawing/2014/main" id="{F15637F6-E99E-440D-9161-57EEBB0E8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89" y="3054927"/>
            <a:ext cx="29241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0073" y="1510144"/>
            <a:ext cx="9531927" cy="4191001"/>
          </a:xfrm>
        </p:spPr>
        <p:txBody>
          <a:bodyPr>
            <a:normAutofit lnSpcReduction="10000"/>
          </a:bodyPr>
          <a:lstStyle/>
          <a:p>
            <a:pPr marL="301943" lvl="1" indent="0">
              <a:buNone/>
            </a:pPr>
            <a:r>
              <a:rPr lang="en-US" sz="3200" b="1" dirty="0">
                <a:solidFill>
                  <a:schemeClr val="bg2">
                    <a:lumMod val="25000"/>
                  </a:schemeClr>
                </a:solidFill>
                <a:latin typeface="Franklin Gothic Book" panose="020B0503020102020204" pitchFamily="34" charset="0"/>
              </a:rPr>
              <a:t>NO alteration of the chart:</a:t>
            </a:r>
          </a:p>
          <a:p>
            <a:pPr lvl="2"/>
            <a:r>
              <a:rPr lang="en-US" sz="3200" dirty="0">
                <a:solidFill>
                  <a:schemeClr val="bg2">
                    <a:lumMod val="25000"/>
                  </a:schemeClr>
                </a:solidFill>
                <a:latin typeface="Franklin Gothic Book" panose="020B0503020102020204" pitchFamily="34" charset="0"/>
              </a:rPr>
              <a:t>No white-out, erasing or scribbled out—one line through if a mistake</a:t>
            </a:r>
          </a:p>
          <a:p>
            <a:pPr lvl="2"/>
            <a:r>
              <a:rPr lang="en-US" sz="3200" dirty="0">
                <a:solidFill>
                  <a:schemeClr val="bg2">
                    <a:lumMod val="25000"/>
                  </a:schemeClr>
                </a:solidFill>
                <a:latin typeface="Franklin Gothic Book" panose="020B0503020102020204" pitchFamily="34" charset="0"/>
              </a:rPr>
              <a:t>Use ink, not pencil</a:t>
            </a:r>
          </a:p>
          <a:p>
            <a:pPr lvl="2"/>
            <a:r>
              <a:rPr lang="en-US" sz="3200" dirty="0">
                <a:solidFill>
                  <a:schemeClr val="bg2">
                    <a:lumMod val="25000"/>
                  </a:schemeClr>
                </a:solidFill>
                <a:latin typeface="Franklin Gothic Book" panose="020B0503020102020204" pitchFamily="34" charset="0"/>
              </a:rPr>
              <a:t>If you forgot to say something, go back later—note that it is a late entry and then what it is.  Keep in order.</a:t>
            </a:r>
          </a:p>
          <a:p>
            <a:pPr lvl="2"/>
            <a:r>
              <a:rPr lang="en-US" sz="3200" b="1" u="sng" dirty="0">
                <a:solidFill>
                  <a:schemeClr val="bg2">
                    <a:lumMod val="25000"/>
                  </a:schemeClr>
                </a:solidFill>
                <a:latin typeface="Franklin Gothic Book" panose="020B0503020102020204" pitchFamily="34" charset="0"/>
              </a:rPr>
              <a:t>Never</a:t>
            </a:r>
            <a:r>
              <a:rPr lang="en-US" sz="3200" dirty="0">
                <a:solidFill>
                  <a:schemeClr val="bg2">
                    <a:lumMod val="25000"/>
                  </a:schemeClr>
                </a:solidFill>
                <a:latin typeface="Franklin Gothic Book" panose="020B0503020102020204" pitchFamily="34" charset="0"/>
              </a:rPr>
              <a:t> let this record out of your office!!</a:t>
            </a:r>
          </a:p>
          <a:p>
            <a:pPr lvl="1"/>
            <a:endParaRPr lang="en-US" sz="3200" dirty="0"/>
          </a:p>
          <a:p>
            <a:endParaRPr lang="en-US" dirty="0"/>
          </a:p>
        </p:txBody>
      </p:sp>
      <p:sp>
        <p:nvSpPr>
          <p:cNvPr id="3" name="Title 2"/>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9218" name="Picture 2" descr="Erasing Paper">
            <a:extLst>
              <a:ext uri="{FF2B5EF4-FFF2-40B4-BE49-F238E27FC236}">
                <a16:creationId xmlns:a16="http://schemas.microsoft.com/office/drawing/2014/main" id="{A0659E07-8BBA-45D6-97FA-FB595C2C0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84" y="1510144"/>
            <a:ext cx="2410692" cy="241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82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81745" y="1252728"/>
            <a:ext cx="9310255" cy="4420708"/>
          </a:xfrm>
        </p:spPr>
        <p:txBody>
          <a:bodyPr>
            <a:normAutofit fontScale="25000" lnSpcReduction="20000"/>
          </a:bodyPr>
          <a:lstStyle/>
          <a:p>
            <a:r>
              <a:rPr lang="en-US" sz="11200" dirty="0">
                <a:solidFill>
                  <a:schemeClr val="bg2">
                    <a:lumMod val="25000"/>
                  </a:schemeClr>
                </a:solidFill>
                <a:latin typeface="Franklin Gothic Book" panose="020B0503020102020204" pitchFamily="34" charset="0"/>
              </a:rPr>
              <a:t>No Alterations!!</a:t>
            </a:r>
          </a:p>
          <a:p>
            <a:pPr>
              <a:buFont typeface="Arial" panose="020B0604020202020204" pitchFamily="34" charset="0"/>
              <a:buChar char="•"/>
            </a:pPr>
            <a:r>
              <a:rPr lang="en-US" sz="11200" dirty="0">
                <a:solidFill>
                  <a:schemeClr val="bg2">
                    <a:lumMod val="25000"/>
                  </a:schemeClr>
                </a:solidFill>
                <a:latin typeface="Franklin Gothic Book" panose="020B0503020102020204" pitchFamily="34" charset="0"/>
              </a:rPr>
              <a:t>Metadata—embedded, unseen tracking of all keystrokes, deletions, changes.</a:t>
            </a:r>
          </a:p>
          <a:p>
            <a:pPr>
              <a:buFont typeface="Arial" panose="020B0604020202020204" pitchFamily="34" charset="0"/>
              <a:buChar char="•"/>
            </a:pPr>
            <a:r>
              <a:rPr lang="en-US" sz="11200" dirty="0">
                <a:solidFill>
                  <a:schemeClr val="bg2">
                    <a:lumMod val="25000"/>
                  </a:schemeClr>
                </a:solidFill>
                <a:latin typeface="Franklin Gothic Book" panose="020B0503020102020204" pitchFamily="34" charset="0"/>
              </a:rPr>
              <a:t>Audit trail—you cannot hide attempted changes to the electronic record</a:t>
            </a:r>
          </a:p>
          <a:p>
            <a:r>
              <a:rPr lang="en-US" sz="11200" dirty="0">
                <a:solidFill>
                  <a:schemeClr val="bg2">
                    <a:lumMod val="25000"/>
                  </a:schemeClr>
                </a:solidFill>
                <a:latin typeface="Franklin Gothic Book" panose="020B0503020102020204" pitchFamily="34" charset="0"/>
              </a:rPr>
              <a:t>Back up—off site, multiple backups:  systems will fail</a:t>
            </a:r>
          </a:p>
          <a:p>
            <a:r>
              <a:rPr lang="en-US" sz="11200" dirty="0">
                <a:solidFill>
                  <a:schemeClr val="bg2">
                    <a:lumMod val="25000"/>
                  </a:schemeClr>
                </a:solidFill>
                <a:latin typeface="Franklin Gothic Book" panose="020B0503020102020204" pitchFamily="34" charset="0"/>
              </a:rPr>
              <a:t>Encrypt to protect privacy</a:t>
            </a:r>
          </a:p>
          <a:p>
            <a:r>
              <a:rPr lang="en-US" sz="11200" dirty="0">
                <a:solidFill>
                  <a:schemeClr val="bg2">
                    <a:lumMod val="25000"/>
                  </a:schemeClr>
                </a:solidFill>
                <a:latin typeface="Franklin Gothic Book" panose="020B0503020102020204" pitchFamily="34" charset="0"/>
              </a:rPr>
              <a:t>Use passwords, firewalls, etc., change passwords when employee leaves</a:t>
            </a:r>
          </a:p>
          <a:p>
            <a:r>
              <a:rPr lang="en-US" sz="11200" dirty="0">
                <a:solidFill>
                  <a:schemeClr val="bg2">
                    <a:lumMod val="25000"/>
                  </a:schemeClr>
                </a:solidFill>
                <a:latin typeface="Franklin Gothic Book" panose="020B0503020102020204" pitchFamily="34" charset="0"/>
              </a:rPr>
              <a:t>Make sure you document everything—the tendency with computer charting is reduction in details of the treatment</a:t>
            </a:r>
          </a:p>
          <a:p>
            <a:endParaRPr lang="en-US" sz="4000" dirty="0"/>
          </a:p>
          <a:p>
            <a:endParaRPr lang="en-US" dirty="0"/>
          </a:p>
        </p:txBody>
      </p:sp>
      <p:sp>
        <p:nvSpPr>
          <p:cNvPr id="3" name="Title 2"/>
          <p:cNvSpPr>
            <a:spLocks noGrp="1"/>
          </p:cNvSpPr>
          <p:nvPr>
            <p:ph type="title"/>
          </p:nvPr>
        </p:nvSpPr>
        <p:spPr/>
        <p:txBody>
          <a:bodyPr>
            <a:normAutofit/>
          </a:bodyPr>
          <a:lstStyle/>
          <a:p>
            <a:pPr algn="ctr"/>
            <a:r>
              <a:rPr lang="en-US" sz="4000" b="1" dirty="0">
                <a:solidFill>
                  <a:schemeClr val="bg2">
                    <a:lumMod val="25000"/>
                  </a:schemeClr>
                </a:solidFill>
                <a:latin typeface="Franklin Gothic Book" panose="020B0503020102020204" pitchFamily="34" charset="0"/>
              </a:rPr>
              <a:t>Electronic Records Rules</a:t>
            </a:r>
          </a:p>
        </p:txBody>
      </p:sp>
      <p:pic>
        <p:nvPicPr>
          <p:cNvPr id="10242" name="Picture 2" descr="Image result for picture erasing tool">
            <a:extLst>
              <a:ext uri="{FF2B5EF4-FFF2-40B4-BE49-F238E27FC236}">
                <a16:creationId xmlns:a16="http://schemas.microsoft.com/office/drawing/2014/main" id="{D0C71389-901E-4BAB-A267-A70073C0C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5782"/>
            <a:ext cx="2825215" cy="236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8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385455"/>
            <a:ext cx="8229600" cy="4343400"/>
          </a:xfrm>
        </p:spPr>
        <p:txBody>
          <a:bodyPr>
            <a:noAutofit/>
          </a:bodyPr>
          <a:lstStyle/>
          <a:p>
            <a:pPr marL="0" indent="0">
              <a:buNone/>
            </a:pPr>
            <a:r>
              <a:rPr lang="en-US" sz="3200" b="1" dirty="0">
                <a:solidFill>
                  <a:schemeClr val="bg2">
                    <a:lumMod val="25000"/>
                  </a:schemeClr>
                </a:solidFill>
                <a:latin typeface="Franklin Gothic Book" panose="020B0503020102020204" pitchFamily="34" charset="0"/>
              </a:rPr>
              <a:t>Treatment conference P+A+R+?</a:t>
            </a:r>
          </a:p>
          <a:p>
            <a:pPr lvl="1"/>
            <a:r>
              <a:rPr lang="en-US" sz="2800" dirty="0">
                <a:solidFill>
                  <a:schemeClr val="bg2">
                    <a:lumMod val="25000"/>
                  </a:schemeClr>
                </a:solidFill>
                <a:latin typeface="Franklin Gothic Book" panose="020B0503020102020204" pitchFamily="34" charset="0"/>
              </a:rPr>
              <a:t>Having time set aside to explain the treatment is recommended</a:t>
            </a:r>
            <a:r>
              <a:rPr lang="en-US" sz="3200" dirty="0">
                <a:solidFill>
                  <a:schemeClr val="bg2">
                    <a:lumMod val="25000"/>
                  </a:schemeClr>
                </a:solidFill>
                <a:latin typeface="Franklin Gothic Book" panose="020B0503020102020204" pitchFamily="34" charset="0"/>
              </a:rPr>
              <a:t>. </a:t>
            </a:r>
          </a:p>
          <a:p>
            <a:pPr lvl="1"/>
            <a:r>
              <a:rPr lang="en-US" sz="2800" dirty="0">
                <a:solidFill>
                  <a:schemeClr val="bg2">
                    <a:lumMod val="25000"/>
                  </a:schemeClr>
                </a:solidFill>
                <a:latin typeface="Franklin Gothic Book" panose="020B0503020102020204" pitchFamily="34" charset="0"/>
              </a:rPr>
              <a:t>Communication (or lack of) is a main complaint in filed claims.</a:t>
            </a:r>
          </a:p>
          <a:p>
            <a:pPr lvl="1"/>
            <a:r>
              <a:rPr lang="en-US" sz="2800" dirty="0">
                <a:solidFill>
                  <a:schemeClr val="bg2">
                    <a:lumMod val="25000"/>
                  </a:schemeClr>
                </a:solidFill>
                <a:latin typeface="Franklin Gothic Book" panose="020B0503020102020204" pitchFamily="34" charset="0"/>
              </a:rPr>
              <a:t>Staff can do a lot of the conference; you must do the important part.</a:t>
            </a:r>
          </a:p>
          <a:p>
            <a:pPr marL="301943" lvl="1" indent="0">
              <a:buNone/>
            </a:pPr>
            <a:endParaRPr lang="en-US" sz="3200" dirty="0">
              <a:solidFill>
                <a:schemeClr val="accent1">
                  <a:lumMod val="50000"/>
                </a:schemeClr>
              </a:solidFill>
              <a:latin typeface="Berlin Sans FB" panose="020E0602020502020306" pitchFamily="34" charset="0"/>
            </a:endParaRPr>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11266" name="Picture 2" descr="See the source image">
            <a:extLst>
              <a:ext uri="{FF2B5EF4-FFF2-40B4-BE49-F238E27FC236}">
                <a16:creationId xmlns:a16="http://schemas.microsoft.com/office/drawing/2014/main" id="{CF8B98C5-D800-46FA-BD08-44702D5B6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2036"/>
            <a:ext cx="3642206" cy="332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solidFill>
                  <a:schemeClr val="bg2">
                    <a:lumMod val="25000"/>
                  </a:schemeClr>
                </a:solidFill>
                <a:latin typeface="Franklin Gothic Medium" panose="020B0603020102020204" pitchFamily="34" charset="0"/>
              </a:rPr>
              <a:t>BACK TO BASICS: What can I do to Protect Myself?</a:t>
            </a:r>
            <a:endParaRPr lang="en-US" dirty="0">
              <a:solidFill>
                <a:schemeClr val="bg2">
                  <a:lumMod val="25000"/>
                </a:schemeClr>
              </a:solidFill>
              <a:latin typeface="Franklin Gothic Medium" panose="020B0603020102020204" pitchFamily="34" charset="0"/>
            </a:endParaRPr>
          </a:p>
        </p:txBody>
      </p:sp>
      <p:sp>
        <p:nvSpPr>
          <p:cNvPr id="12" name="Rectangle 11"/>
          <p:cNvSpPr/>
          <p:nvPr/>
        </p:nvSpPr>
        <p:spPr>
          <a:xfrm>
            <a:off x="4648200" y="1600200"/>
            <a:ext cx="2438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Treatment Conference</a:t>
            </a:r>
          </a:p>
        </p:txBody>
      </p:sp>
      <p:sp>
        <p:nvSpPr>
          <p:cNvPr id="13" name="Rectangle 12"/>
          <p:cNvSpPr/>
          <p:nvPr/>
        </p:nvSpPr>
        <p:spPr>
          <a:xfrm>
            <a:off x="3733800" y="2514600"/>
            <a:ext cx="1295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Do what I tell you</a:t>
            </a:r>
          </a:p>
        </p:txBody>
      </p:sp>
      <p:sp>
        <p:nvSpPr>
          <p:cNvPr id="16" name="Rectangle 15"/>
          <p:cNvSpPr/>
          <p:nvPr/>
        </p:nvSpPr>
        <p:spPr>
          <a:xfrm>
            <a:off x="5638800" y="2514600"/>
            <a:ext cx="1981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Let’s do this together</a:t>
            </a:r>
          </a:p>
        </p:txBody>
      </p:sp>
      <p:sp>
        <p:nvSpPr>
          <p:cNvPr id="19" name="Rectangle 18"/>
          <p:cNvSpPr/>
          <p:nvPr/>
        </p:nvSpPr>
        <p:spPr>
          <a:xfrm>
            <a:off x="5181600" y="3279354"/>
            <a:ext cx="2971800" cy="60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Patient Engagement/Satisfaction </a:t>
            </a:r>
          </a:p>
        </p:txBody>
      </p:sp>
      <p:sp>
        <p:nvSpPr>
          <p:cNvPr id="20" name="Rectangle 19"/>
          <p:cNvSpPr/>
          <p:nvPr/>
        </p:nvSpPr>
        <p:spPr>
          <a:xfrm>
            <a:off x="2186848" y="4616068"/>
            <a:ext cx="1699352" cy="94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Improved Compliance</a:t>
            </a:r>
          </a:p>
        </p:txBody>
      </p:sp>
      <p:sp>
        <p:nvSpPr>
          <p:cNvPr id="21" name="Rectangle 20"/>
          <p:cNvSpPr/>
          <p:nvPr/>
        </p:nvSpPr>
        <p:spPr>
          <a:xfrm>
            <a:off x="4648200" y="4581181"/>
            <a:ext cx="1219200" cy="94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More Referrals</a:t>
            </a:r>
          </a:p>
        </p:txBody>
      </p:sp>
      <p:sp>
        <p:nvSpPr>
          <p:cNvPr id="22" name="Rectangle 21"/>
          <p:cNvSpPr/>
          <p:nvPr/>
        </p:nvSpPr>
        <p:spPr>
          <a:xfrm>
            <a:off x="6858000" y="4616068"/>
            <a:ext cx="990600" cy="911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Less Past Due</a:t>
            </a:r>
          </a:p>
        </p:txBody>
      </p:sp>
      <p:sp>
        <p:nvSpPr>
          <p:cNvPr id="23" name="Rectangle 22"/>
          <p:cNvSpPr/>
          <p:nvPr/>
        </p:nvSpPr>
        <p:spPr>
          <a:xfrm>
            <a:off x="8686800" y="46482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Franklin Gothic Book"/>
              </a:rPr>
              <a:t>Liability Risk Reduced</a:t>
            </a:r>
          </a:p>
        </p:txBody>
      </p:sp>
      <p:cxnSp>
        <p:nvCxnSpPr>
          <p:cNvPr id="25" name="Straight Connector 24"/>
          <p:cNvCxnSpPr/>
          <p:nvPr/>
        </p:nvCxnSpPr>
        <p:spPr>
          <a:xfrm flipH="1">
            <a:off x="4648200" y="2286000"/>
            <a:ext cx="274320" cy="274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24600" y="2286000"/>
            <a:ext cx="152400" cy="2743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5728" y="3048000"/>
            <a:ext cx="0" cy="2313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9" idx="2"/>
          </p:cNvCxnSpPr>
          <p:nvPr/>
        </p:nvCxnSpPr>
        <p:spPr>
          <a:xfrm>
            <a:off x="6667500" y="3886200"/>
            <a:ext cx="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022753" y="4411336"/>
            <a:ext cx="618367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22753" y="4411337"/>
            <a:ext cx="0" cy="2947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21" idx="0"/>
          </p:cNvCxnSpPr>
          <p:nvPr/>
        </p:nvCxnSpPr>
        <p:spPr>
          <a:xfrm>
            <a:off x="5257800" y="4411336"/>
            <a:ext cx="0" cy="16984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53300" y="4411336"/>
            <a:ext cx="0" cy="29470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206429" y="4411336"/>
            <a:ext cx="0" cy="29470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105400" y="2574600"/>
            <a:ext cx="533400" cy="369332"/>
          </a:xfrm>
          <a:prstGeom prst="rect">
            <a:avLst/>
          </a:prstGeom>
          <a:noFill/>
        </p:spPr>
        <p:txBody>
          <a:bodyPr wrap="square" rtlCol="0">
            <a:spAutoFit/>
          </a:bodyPr>
          <a:lstStyle/>
          <a:p>
            <a:r>
              <a:rPr lang="en-US" dirty="0">
                <a:solidFill>
                  <a:prstClr val="black"/>
                </a:solidFill>
                <a:latin typeface="Franklin Gothic Book"/>
              </a:rPr>
              <a:t>Vs.</a:t>
            </a:r>
          </a:p>
        </p:txBody>
      </p:sp>
    </p:spTree>
    <p:extLst>
      <p:ext uri="{BB962C8B-B14F-4D97-AF65-F5344CB8AC3E}">
        <p14:creationId xmlns:p14="http://schemas.microsoft.com/office/powerpoint/2010/main" val="8307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ilure to Communicate Cool Hand Luke_Trim">
            <a:hlinkClick r:id="" action="ppaction://media"/>
            <a:extLst>
              <a:ext uri="{FF2B5EF4-FFF2-40B4-BE49-F238E27FC236}">
                <a16:creationId xmlns:a16="http://schemas.microsoft.com/office/drawing/2014/main" id="{997154BB-A059-446B-BA92-B83831565A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70138" y="1524000"/>
            <a:ext cx="7450137" cy="4191000"/>
          </a:xfrm>
        </p:spPr>
      </p:pic>
      <p:sp>
        <p:nvSpPr>
          <p:cNvPr id="3" name="Title 2">
            <a:extLst>
              <a:ext uri="{FF2B5EF4-FFF2-40B4-BE49-F238E27FC236}">
                <a16:creationId xmlns:a16="http://schemas.microsoft.com/office/drawing/2014/main" id="{8A6069B6-147F-4A1E-8E33-AE6EDD3281F5}"/>
              </a:ext>
            </a:extLst>
          </p:cNvPr>
          <p:cNvSpPr>
            <a:spLocks noGrp="1"/>
          </p:cNvSpPr>
          <p:nvPr>
            <p:ph type="title"/>
          </p:nvPr>
        </p:nvSpPr>
        <p:spPr/>
        <p:txBody>
          <a:bodyPr>
            <a:normAutofit/>
          </a:bodyPr>
          <a:lstStyle/>
          <a:p>
            <a:pPr algn="ctr"/>
            <a:r>
              <a:rPr lang="en-US" sz="4000" b="1" dirty="0">
                <a:solidFill>
                  <a:schemeClr val="bg2">
                    <a:lumMod val="25000"/>
                  </a:schemeClr>
                </a:solidFill>
              </a:rPr>
              <a:t>IMPORTANCE OF COMMUNICATION!!</a:t>
            </a:r>
          </a:p>
        </p:txBody>
      </p:sp>
    </p:spTree>
    <p:extLst>
      <p:ext uri="{BB962C8B-B14F-4D97-AF65-F5344CB8AC3E}">
        <p14:creationId xmlns:p14="http://schemas.microsoft.com/office/powerpoint/2010/main" val="27266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93352" y="1373765"/>
            <a:ext cx="9767455" cy="4396654"/>
          </a:xfrm>
        </p:spPr>
        <p:txBody>
          <a:bodyPr>
            <a:normAutofit fontScale="92500" lnSpcReduction="10000"/>
          </a:bodyPr>
          <a:lstStyle/>
          <a:p>
            <a:pPr marL="0" indent="0">
              <a:buNone/>
            </a:pPr>
            <a:r>
              <a:rPr lang="en-US" sz="3600" b="1" dirty="0">
                <a:solidFill>
                  <a:schemeClr val="bg2">
                    <a:lumMod val="25000"/>
                  </a:schemeClr>
                </a:solidFill>
                <a:latin typeface="Franklin Gothic Book" panose="020B0503020102020204" pitchFamily="34" charset="0"/>
              </a:rPr>
              <a:t>Communication to patient/parent, referring dentist, etc</a:t>
            </a:r>
            <a:r>
              <a:rPr lang="en-US" sz="3600" dirty="0">
                <a:solidFill>
                  <a:schemeClr val="bg2">
                    <a:lumMod val="25000"/>
                  </a:schemeClr>
                </a:solidFill>
                <a:latin typeface="Franklin Gothic Book" panose="020B0503020102020204" pitchFamily="34" charset="0"/>
              </a:rPr>
              <a:t>.:</a:t>
            </a:r>
          </a:p>
          <a:p>
            <a:pPr lvl="1"/>
            <a:r>
              <a:rPr lang="en-US" sz="3600" dirty="0">
                <a:solidFill>
                  <a:schemeClr val="bg2">
                    <a:lumMod val="25000"/>
                  </a:schemeClr>
                </a:solidFill>
                <a:latin typeface="Franklin Gothic Book" panose="020B0503020102020204" pitchFamily="34" charset="0"/>
              </a:rPr>
              <a:t>Develop a protocol of letters that substantiates what you have advised the patient/parent</a:t>
            </a:r>
          </a:p>
          <a:p>
            <a:pPr lvl="1"/>
            <a:r>
              <a:rPr lang="en-US" sz="3600" dirty="0">
                <a:solidFill>
                  <a:schemeClr val="bg2">
                    <a:lumMod val="25000"/>
                  </a:schemeClr>
                </a:solidFill>
                <a:latin typeface="Franklin Gothic Book" panose="020B0503020102020204" pitchFamily="34" charset="0"/>
              </a:rPr>
              <a:t>Advise your referring dentist of your agreed upon treatment plan</a:t>
            </a:r>
          </a:p>
          <a:p>
            <a:pPr lvl="1"/>
            <a:r>
              <a:rPr lang="en-US" sz="3600" dirty="0">
                <a:solidFill>
                  <a:schemeClr val="bg2">
                    <a:lumMod val="25000"/>
                  </a:schemeClr>
                </a:solidFill>
                <a:latin typeface="Franklin Gothic Book" panose="020B0503020102020204" pitchFamily="34" charset="0"/>
              </a:rPr>
              <a:t>Develop a protocol of letters that warn of non-compliance (brushing, elastics, appointments, etc.)</a:t>
            </a:r>
          </a:p>
          <a:p>
            <a:endParaRPr lang="en-US" dirty="0"/>
          </a:p>
        </p:txBody>
      </p:sp>
      <p:sp>
        <p:nvSpPr>
          <p:cNvPr id="3" name="Title 2"/>
          <p:cNvSpPr>
            <a:spLocks noGrp="1"/>
          </p:cNvSpPr>
          <p:nvPr>
            <p:ph type="title"/>
          </p:nvPr>
        </p:nvSpPr>
        <p:spPr/>
        <p:txBody>
          <a:bodyPr>
            <a:noAutofit/>
          </a:bodyPr>
          <a:lstStyle/>
          <a:p>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12290" name="Picture 2" descr="Image result for picture of doctor patient communication FOR DENTISTS">
            <a:extLst>
              <a:ext uri="{FF2B5EF4-FFF2-40B4-BE49-F238E27FC236}">
                <a16:creationId xmlns:a16="http://schemas.microsoft.com/office/drawing/2014/main" id="{312E32BD-2791-46F5-8067-B4A439F85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68" y="1373765"/>
            <a:ext cx="2379484" cy="268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7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981" y="1080655"/>
            <a:ext cx="9365674" cy="4363073"/>
          </a:xfrm>
        </p:spPr>
        <p:txBody>
          <a:bodyPr>
            <a:normAutofit fontScale="92500"/>
          </a:bodyPr>
          <a:lstStyle/>
          <a:p>
            <a:pPr marL="0" indent="0">
              <a:buNone/>
            </a:pPr>
            <a:r>
              <a:rPr lang="en-US" sz="3900" b="1" dirty="0">
                <a:solidFill>
                  <a:schemeClr val="bg2">
                    <a:lumMod val="25000"/>
                  </a:schemeClr>
                </a:solidFill>
                <a:latin typeface="Franklin Gothic Book" panose="020B0503020102020204" pitchFamily="34" charset="0"/>
              </a:rPr>
              <a:t>Progress images—when?</a:t>
            </a:r>
          </a:p>
          <a:p>
            <a:pPr lvl="1"/>
            <a:r>
              <a:rPr lang="en-US" sz="3200" dirty="0">
                <a:solidFill>
                  <a:schemeClr val="bg2">
                    <a:lumMod val="25000"/>
                  </a:schemeClr>
                </a:solidFill>
                <a:latin typeface="Franklin Gothic Book" panose="020B0503020102020204" pitchFamily="34" charset="0"/>
              </a:rPr>
              <a:t>About ½ through treatment—about the 1-year mark</a:t>
            </a:r>
          </a:p>
          <a:p>
            <a:pPr lvl="1"/>
            <a:r>
              <a:rPr lang="en-US" sz="3200" dirty="0">
                <a:solidFill>
                  <a:schemeClr val="bg2">
                    <a:lumMod val="25000"/>
                  </a:schemeClr>
                </a:solidFill>
                <a:latin typeface="Franklin Gothic Book" panose="020B0503020102020204" pitchFamily="34" charset="0"/>
              </a:rPr>
              <a:t>More often for perio issues or impacted teeth or  initial concern about root resorption or bone loss</a:t>
            </a:r>
          </a:p>
          <a:p>
            <a:pPr lvl="1"/>
            <a:r>
              <a:rPr lang="en-US" sz="3200" dirty="0">
                <a:solidFill>
                  <a:schemeClr val="bg2">
                    <a:lumMod val="25000"/>
                  </a:schemeClr>
                </a:solidFill>
                <a:latin typeface="Franklin Gothic Book" panose="020B0503020102020204" pitchFamily="34" charset="0"/>
              </a:rPr>
              <a:t>Slow or difficult progress with treatment</a:t>
            </a:r>
          </a:p>
          <a:p>
            <a:pPr lvl="2"/>
            <a:r>
              <a:rPr lang="en-US" sz="3000" dirty="0">
                <a:solidFill>
                  <a:schemeClr val="bg2">
                    <a:lumMod val="25000"/>
                  </a:schemeClr>
                </a:solidFill>
                <a:latin typeface="Franklin Gothic Book" panose="020B0503020102020204" pitchFamily="34" charset="0"/>
              </a:rPr>
              <a:t>Is the patient dissatisfied with progress?</a:t>
            </a:r>
          </a:p>
          <a:p>
            <a:pPr lvl="2"/>
            <a:r>
              <a:rPr lang="en-US" sz="3000" dirty="0">
                <a:solidFill>
                  <a:schemeClr val="bg2">
                    <a:lumMod val="25000"/>
                  </a:schemeClr>
                </a:solidFill>
                <a:latin typeface="Franklin Gothic Book" panose="020B0503020102020204" pitchFamily="34" charset="0"/>
              </a:rPr>
              <a:t>Document what you see in the progress images</a:t>
            </a:r>
          </a:p>
          <a:p>
            <a:pPr marL="301943" lvl="1" indent="0">
              <a:buNone/>
            </a:pPr>
            <a:r>
              <a:rPr lang="en-US" sz="3200" dirty="0">
                <a:solidFill>
                  <a:schemeClr val="accent1">
                    <a:lumMod val="50000"/>
                  </a:schemeClr>
                </a:solidFill>
                <a:latin typeface="Berlin Sans FB" panose="020E0602020502020306" pitchFamily="34" charset="0"/>
              </a:rPr>
              <a:t>	</a:t>
            </a:r>
          </a:p>
          <a:p>
            <a:pPr lvl="1"/>
            <a:endParaRPr lang="en-US" sz="3200" dirty="0">
              <a:solidFill>
                <a:schemeClr val="accent1">
                  <a:lumMod val="50000"/>
                </a:schemeClr>
              </a:solidFill>
              <a:latin typeface="Berlin Sans FB" panose="020E0602020502020306" pitchFamily="34" charset="0"/>
            </a:endParaRPr>
          </a:p>
          <a:p>
            <a:pPr marL="301943" lvl="1" indent="0">
              <a:buNone/>
            </a:pPr>
            <a:endParaRPr lang="en-US" sz="2800" dirty="0"/>
          </a:p>
          <a:p>
            <a:pPr lvl="1"/>
            <a:endParaRPr lang="en-US" sz="2800" dirty="0"/>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13314" name="Picture 2" descr="Image result for picture of A PANOREX XRAY WITH BRACES">
            <a:extLst>
              <a:ext uri="{FF2B5EF4-FFF2-40B4-BE49-F238E27FC236}">
                <a16:creationId xmlns:a16="http://schemas.microsoft.com/office/drawing/2014/main" id="{53586146-11B7-47E1-A1F7-60900410B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2" y="4031674"/>
            <a:ext cx="3664324" cy="206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96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1333500"/>
            <a:ext cx="9047018" cy="4191000"/>
          </a:xfrm>
        </p:spPr>
        <p:txBody>
          <a:bodyPr>
            <a:normAutofit/>
          </a:bodyPr>
          <a:lstStyle/>
          <a:p>
            <a:pPr marL="0" indent="0">
              <a:buNone/>
            </a:pPr>
            <a:r>
              <a:rPr lang="en-US" sz="3900" dirty="0">
                <a:solidFill>
                  <a:schemeClr val="bg2">
                    <a:lumMod val="25000"/>
                  </a:schemeClr>
                </a:solidFill>
                <a:latin typeface="Franklin Gothic Book" panose="020B0503020102020204" pitchFamily="34" charset="0"/>
              </a:rPr>
              <a:t>Final Records or Transfer-out Records:</a:t>
            </a:r>
          </a:p>
          <a:p>
            <a:pPr lvl="1"/>
            <a:r>
              <a:rPr lang="en-US" sz="3200" dirty="0">
                <a:solidFill>
                  <a:schemeClr val="bg2">
                    <a:lumMod val="25000"/>
                  </a:schemeClr>
                </a:solidFill>
                <a:latin typeface="Franklin Gothic Book" panose="020B0503020102020204" pitchFamily="34" charset="0"/>
              </a:rPr>
              <a:t>Document </a:t>
            </a:r>
            <a:r>
              <a:rPr lang="en-US" sz="3200" u="sng" dirty="0">
                <a:solidFill>
                  <a:schemeClr val="bg2">
                    <a:lumMod val="25000"/>
                  </a:schemeClr>
                </a:solidFill>
                <a:latin typeface="Franklin Gothic Book" panose="020B0503020102020204" pitchFamily="34" charset="0"/>
              </a:rPr>
              <a:t>patient’s condition at the end of  treatment</a:t>
            </a:r>
            <a:r>
              <a:rPr lang="en-US" sz="3200" dirty="0">
                <a:solidFill>
                  <a:schemeClr val="bg2">
                    <a:lumMod val="25000"/>
                  </a:schemeClr>
                </a:solidFill>
                <a:latin typeface="Franklin Gothic Book" panose="020B0503020102020204" pitchFamily="34" charset="0"/>
              </a:rPr>
              <a:t> </a:t>
            </a:r>
          </a:p>
          <a:p>
            <a:pPr lvl="2"/>
            <a:r>
              <a:rPr lang="en-US" sz="3000" dirty="0">
                <a:solidFill>
                  <a:schemeClr val="bg2">
                    <a:lumMod val="25000"/>
                  </a:schemeClr>
                </a:solidFill>
                <a:latin typeface="Franklin Gothic Book" panose="020B0503020102020204" pitchFamily="34" charset="0"/>
              </a:rPr>
              <a:t>Post treatment conference?</a:t>
            </a:r>
          </a:p>
          <a:p>
            <a:pPr lvl="1"/>
            <a:r>
              <a:rPr lang="en-US" sz="3200" dirty="0">
                <a:solidFill>
                  <a:schemeClr val="bg2">
                    <a:lumMod val="25000"/>
                  </a:schemeClr>
                </a:solidFill>
                <a:latin typeface="Franklin Gothic Book" panose="020B0503020102020204" pitchFamily="34" charset="0"/>
              </a:rPr>
              <a:t>Document patient’s condition when they transfer out.</a:t>
            </a:r>
          </a:p>
          <a:p>
            <a:pPr lvl="1"/>
            <a:r>
              <a:rPr lang="en-US" sz="3200" dirty="0">
                <a:solidFill>
                  <a:schemeClr val="bg2">
                    <a:lumMod val="25000"/>
                  </a:schemeClr>
                </a:solidFill>
                <a:latin typeface="Franklin Gothic Book" panose="020B0503020102020204" pitchFamily="34" charset="0"/>
              </a:rPr>
              <a:t>At least get photos</a:t>
            </a:r>
          </a:p>
          <a:p>
            <a:pPr lvl="1"/>
            <a:endParaRPr lang="en-US" sz="2800" dirty="0"/>
          </a:p>
          <a:p>
            <a:pPr lvl="1"/>
            <a:endParaRPr lang="en-US" sz="2800" dirty="0"/>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14338" name="Picture 2" descr="Image result for picture of FINAL ORTHODONTIC RESULT">
            <a:extLst>
              <a:ext uri="{FF2B5EF4-FFF2-40B4-BE49-F238E27FC236}">
                <a16:creationId xmlns:a16="http://schemas.microsoft.com/office/drawing/2014/main" id="{22CAA4D0-46E8-441B-A1C9-063145E37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6937"/>
            <a:ext cx="3646653" cy="273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0098" y="1754162"/>
            <a:ext cx="10972800" cy="4191000"/>
          </a:xfrm>
        </p:spPr>
        <p:txBody>
          <a:bodyPr>
            <a:normAutofit/>
          </a:bodyPr>
          <a:lstStyle/>
          <a:p>
            <a:r>
              <a:rPr lang="en-US" sz="3200" dirty="0">
                <a:solidFill>
                  <a:schemeClr val="bg2">
                    <a:lumMod val="25000"/>
                  </a:schemeClr>
                </a:solidFill>
                <a:latin typeface="Franklin Gothic Medium" panose="020B0603020102020204" pitchFamily="34" charset="0"/>
              </a:rPr>
              <a:t>Communication to patient/parent/referring dentist</a:t>
            </a:r>
          </a:p>
          <a:p>
            <a:pPr marL="0" indent="0">
              <a:buNone/>
            </a:pPr>
            <a:endParaRPr lang="en-US" sz="3200" dirty="0">
              <a:solidFill>
                <a:schemeClr val="bg2">
                  <a:lumMod val="25000"/>
                </a:schemeClr>
              </a:solidFill>
              <a:latin typeface="Franklin Gothic Medium" panose="020B0603020102020204" pitchFamily="34" charset="0"/>
            </a:endParaRPr>
          </a:p>
          <a:p>
            <a:r>
              <a:rPr lang="en-US" sz="3200" dirty="0">
                <a:solidFill>
                  <a:schemeClr val="bg2">
                    <a:lumMod val="25000"/>
                  </a:schemeClr>
                </a:solidFill>
                <a:latin typeface="Franklin Gothic Medium" panose="020B0603020102020204" pitchFamily="34" charset="0"/>
              </a:rPr>
              <a:t>Good quality records—photos, models, images</a:t>
            </a:r>
          </a:p>
          <a:p>
            <a:pPr marL="0" indent="0">
              <a:buNone/>
            </a:pPr>
            <a:endParaRPr lang="en-US" sz="3200" dirty="0">
              <a:solidFill>
                <a:schemeClr val="bg2">
                  <a:lumMod val="25000"/>
                </a:schemeClr>
              </a:solidFill>
              <a:latin typeface="Franklin Gothic Medium" panose="020B0603020102020204" pitchFamily="34" charset="0"/>
            </a:endParaRPr>
          </a:p>
          <a:p>
            <a:r>
              <a:rPr lang="en-US" sz="3200" dirty="0">
                <a:solidFill>
                  <a:schemeClr val="bg2">
                    <a:lumMod val="25000"/>
                  </a:schemeClr>
                </a:solidFill>
                <a:latin typeface="Franklin Gothic Medium" panose="020B0603020102020204" pitchFamily="34" charset="0"/>
              </a:rPr>
              <a:t>Treatment conference with Informed Consent, P+A+R+?</a:t>
            </a:r>
          </a:p>
        </p:txBody>
      </p:sp>
      <p:sp>
        <p:nvSpPr>
          <p:cNvPr id="3" name="Title 2"/>
          <p:cNvSpPr>
            <a:spLocks noGrp="1"/>
          </p:cNvSpPr>
          <p:nvPr>
            <p:ph type="title"/>
          </p:nvPr>
        </p:nvSpPr>
        <p:spPr>
          <a:xfrm>
            <a:off x="76200" y="0"/>
            <a:ext cx="12115800" cy="1252728"/>
          </a:xfrm>
        </p:spPr>
        <p:txBody>
          <a:bodyPr>
            <a:normAutofit fontScale="90000"/>
          </a:bodyPr>
          <a:lstStyle/>
          <a:p>
            <a:pPr algn="ctr"/>
            <a:r>
              <a:rPr lang="en-US" sz="4900" b="1" dirty="0">
                <a:solidFill>
                  <a:schemeClr val="bg2">
                    <a:lumMod val="25000"/>
                  </a:schemeClr>
                </a:solidFill>
                <a:latin typeface="Franklin Gothic Book" panose="020B0503020102020204" pitchFamily="34" charset="0"/>
              </a:rPr>
              <a:t>BACK TO BASICS</a:t>
            </a:r>
            <a:r>
              <a:rPr lang="en-US" sz="4000" b="1" dirty="0">
                <a:solidFill>
                  <a:schemeClr val="bg2">
                    <a:lumMod val="25000"/>
                  </a:schemeClr>
                </a:solidFill>
                <a:latin typeface="Franklin Gothic Book" panose="020B0503020102020204" pitchFamily="34" charset="0"/>
              </a:rPr>
              <a:t>: </a:t>
            </a:r>
            <a:r>
              <a:rPr lang="en-US" sz="4900" b="1" dirty="0">
                <a:solidFill>
                  <a:schemeClr val="bg2">
                    <a:lumMod val="25000"/>
                  </a:schemeClr>
                </a:solidFill>
                <a:latin typeface="Franklin Gothic Book" panose="020B0503020102020204" pitchFamily="34" charset="0"/>
              </a:rPr>
              <a:t>What can I do to Protect Myself?               </a:t>
            </a:r>
            <a:r>
              <a:rPr lang="en-US" sz="4000" b="1" u="sng" dirty="0">
                <a:solidFill>
                  <a:schemeClr val="bg2">
                    <a:lumMod val="25000"/>
                  </a:schemeClr>
                </a:solidFill>
                <a:latin typeface="Franklin Gothic Book" panose="020B0503020102020204" pitchFamily="34" charset="0"/>
              </a:rPr>
              <a:t>Summary</a:t>
            </a:r>
          </a:p>
        </p:txBody>
      </p:sp>
    </p:spTree>
    <p:extLst>
      <p:ext uri="{BB962C8B-B14F-4D97-AF65-F5344CB8AC3E}">
        <p14:creationId xmlns:p14="http://schemas.microsoft.com/office/powerpoint/2010/main" val="14666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chemeClr val="tx2">
                    <a:lumMod val="75000"/>
                  </a:schemeClr>
                </a:solidFill>
              </a:rPr>
              <a:t>EACH CASE IS FULLY REVIEWED BY FOUR EXPERIENCED ORTHODONTISTS—NOT A CLAIMS ADJUSTER AS IN MOST INSURANCE COMPANIES</a:t>
            </a:r>
          </a:p>
          <a:p>
            <a:r>
              <a:rPr lang="en-US" dirty="0">
                <a:solidFill>
                  <a:schemeClr val="tx2">
                    <a:lumMod val="75000"/>
                  </a:schemeClr>
                </a:solidFill>
              </a:rPr>
              <a:t>WE HAVE ATTORNEYS ALL OVER THE COUNTRY WITH EXPERIENCE IN HANDLING </a:t>
            </a:r>
            <a:r>
              <a:rPr lang="en-US" u="sng" dirty="0">
                <a:solidFill>
                  <a:schemeClr val="tx2">
                    <a:lumMod val="75000"/>
                  </a:schemeClr>
                </a:solidFill>
              </a:rPr>
              <a:t>ORTHODONTIC</a:t>
            </a:r>
            <a:r>
              <a:rPr lang="en-US" dirty="0">
                <a:solidFill>
                  <a:schemeClr val="tx2">
                    <a:lumMod val="75000"/>
                  </a:schemeClr>
                </a:solidFill>
              </a:rPr>
              <a:t> MALPRACTICE CLAIMS.</a:t>
            </a:r>
          </a:p>
          <a:p>
            <a:r>
              <a:rPr lang="en-US" dirty="0">
                <a:solidFill>
                  <a:schemeClr val="tx2">
                    <a:lumMod val="75000"/>
                  </a:schemeClr>
                </a:solidFill>
              </a:rPr>
              <a:t>WE WILL NOT SETTLE A CLAIM WITHOUT YOUR CONSENT</a:t>
            </a:r>
          </a:p>
          <a:p>
            <a:r>
              <a:rPr lang="en-US" dirty="0">
                <a:solidFill>
                  <a:schemeClr val="tx2">
                    <a:lumMod val="75000"/>
                  </a:schemeClr>
                </a:solidFill>
              </a:rPr>
              <a:t>YOU WILL ALWAYS BE FULLY INFORMED ABOUT YOUR CASE—LIZ AND HER STAFF DO A GREAT JOB WITH THAT. </a:t>
            </a:r>
          </a:p>
          <a:p>
            <a:r>
              <a:rPr lang="en-US" dirty="0">
                <a:solidFill>
                  <a:schemeClr val="tx2">
                    <a:lumMod val="75000"/>
                  </a:schemeClr>
                </a:solidFill>
              </a:rPr>
              <a:t>IF YOU ARE NOT INSURED WITH US, LEARN MORE ABOUT OUR COMPANY AND GET A PREMIUM QUOTE---GO TO </a:t>
            </a:r>
            <a:r>
              <a:rPr lang="en-US" u="sng" dirty="0">
                <a:solidFill>
                  <a:schemeClr val="tx2">
                    <a:lumMod val="75000"/>
                  </a:schemeClr>
                </a:solidFill>
              </a:rPr>
              <a:t>AAOIC.COM</a:t>
            </a:r>
          </a:p>
          <a:p>
            <a:r>
              <a:rPr lang="en-US" dirty="0">
                <a:solidFill>
                  <a:schemeClr val="tx2">
                    <a:lumMod val="75000"/>
                  </a:schemeClr>
                </a:solidFill>
              </a:rPr>
              <a:t>SIGNIFICANT DISCOUNTS TO RECENT GRADUATES AND FIRST TIME INSUREDS</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pPr algn="ctr"/>
            <a:r>
              <a:rPr lang="en-US" sz="5400" b="1" dirty="0">
                <a:solidFill>
                  <a:schemeClr val="tx2">
                    <a:lumMod val="75000"/>
                  </a:schemeClr>
                </a:solidFill>
              </a:rPr>
              <a:t>IF YOU GET SUED</a:t>
            </a:r>
          </a:p>
        </p:txBody>
      </p:sp>
    </p:spTree>
    <p:extLst>
      <p:ext uri="{BB962C8B-B14F-4D97-AF65-F5344CB8AC3E}">
        <p14:creationId xmlns:p14="http://schemas.microsoft.com/office/powerpoint/2010/main" val="137855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7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828800"/>
            <a:ext cx="10972800" cy="4191000"/>
          </a:xfrm>
        </p:spPr>
        <p:txBody>
          <a:bodyPr>
            <a:normAutofit/>
          </a:bodyPr>
          <a:lstStyle/>
          <a:p>
            <a:r>
              <a:rPr lang="en-US" sz="3200" dirty="0">
                <a:solidFill>
                  <a:schemeClr val="bg2">
                    <a:lumMod val="25000"/>
                  </a:schemeClr>
                </a:solidFill>
                <a:latin typeface="Franklin Gothic Medium" panose="020B0603020102020204" pitchFamily="34" charset="0"/>
              </a:rPr>
              <a:t>Thorough written records: </a:t>
            </a:r>
          </a:p>
          <a:p>
            <a:pPr lvl="1"/>
            <a:r>
              <a:rPr lang="en-US" sz="2800" dirty="0">
                <a:solidFill>
                  <a:schemeClr val="bg2">
                    <a:lumMod val="25000"/>
                  </a:schemeClr>
                </a:solidFill>
                <a:latin typeface="Franklin Gothic Medium" panose="020B0603020102020204" pitchFamily="34" charset="0"/>
              </a:rPr>
              <a:t>Written diagnosis and treatment plan</a:t>
            </a:r>
          </a:p>
          <a:p>
            <a:pPr lvl="1"/>
            <a:r>
              <a:rPr lang="en-US" sz="2800" dirty="0">
                <a:solidFill>
                  <a:schemeClr val="bg2">
                    <a:lumMod val="25000"/>
                  </a:schemeClr>
                </a:solidFill>
                <a:latin typeface="Franklin Gothic Medium" panose="020B0603020102020204" pitchFamily="34" charset="0"/>
              </a:rPr>
              <a:t>Treatment notes</a:t>
            </a:r>
          </a:p>
          <a:p>
            <a:pPr lvl="1"/>
            <a:r>
              <a:rPr lang="en-US" sz="2800" dirty="0">
                <a:solidFill>
                  <a:schemeClr val="bg2">
                    <a:lumMod val="25000"/>
                  </a:schemeClr>
                </a:solidFill>
                <a:latin typeface="Franklin Gothic Medium" panose="020B0603020102020204" pitchFamily="34" charset="0"/>
              </a:rPr>
              <a:t>Record of patient compliance/progress letters where appropriate</a:t>
            </a:r>
          </a:p>
          <a:p>
            <a:pPr lvl="1"/>
            <a:r>
              <a:rPr lang="en-US" sz="2800" dirty="0">
                <a:solidFill>
                  <a:schemeClr val="bg2">
                    <a:lumMod val="25000"/>
                  </a:schemeClr>
                </a:solidFill>
                <a:latin typeface="Franklin Gothic Medium" panose="020B0603020102020204" pitchFamily="34" charset="0"/>
              </a:rPr>
              <a:t>Interaction with parents/patients</a:t>
            </a:r>
          </a:p>
          <a:p>
            <a:pPr lvl="1">
              <a:buFont typeface="Wingdings" panose="05000000000000000000" pitchFamily="2" charset="2"/>
              <a:buChar char="§"/>
            </a:pPr>
            <a:r>
              <a:rPr lang="en-US" sz="2800" dirty="0">
                <a:solidFill>
                  <a:schemeClr val="bg2">
                    <a:lumMod val="25000"/>
                  </a:schemeClr>
                </a:solidFill>
                <a:latin typeface="Franklin Gothic Medium" panose="020B0603020102020204" pitchFamily="34" charset="0"/>
              </a:rPr>
              <a:t>Progress records where appropriate</a:t>
            </a:r>
          </a:p>
          <a:p>
            <a:pPr lvl="1">
              <a:buFont typeface="Wingdings" panose="05000000000000000000" pitchFamily="2" charset="2"/>
              <a:buChar char="§"/>
            </a:pPr>
            <a:r>
              <a:rPr lang="en-US" sz="2800" dirty="0">
                <a:solidFill>
                  <a:schemeClr val="bg2">
                    <a:lumMod val="25000"/>
                  </a:schemeClr>
                </a:solidFill>
                <a:latin typeface="Franklin Gothic Medium" panose="020B0603020102020204" pitchFamily="34" charset="0"/>
              </a:rPr>
              <a:t>Final records/post treatment conference</a:t>
            </a:r>
          </a:p>
        </p:txBody>
      </p:sp>
      <p:sp>
        <p:nvSpPr>
          <p:cNvPr id="3" name="Title 2"/>
          <p:cNvSpPr>
            <a:spLocks noGrp="1"/>
          </p:cNvSpPr>
          <p:nvPr>
            <p:ph type="title"/>
          </p:nvPr>
        </p:nvSpPr>
        <p:spPr>
          <a:xfrm>
            <a:off x="-228600" y="34835"/>
            <a:ext cx="12877800" cy="1524000"/>
          </a:xfrm>
        </p:spPr>
        <p:txBody>
          <a:bodyPr>
            <a:normAutofit fontScale="90000"/>
          </a:bodyPr>
          <a:lstStyle/>
          <a:p>
            <a:pPr algn="ctr"/>
            <a:r>
              <a:rPr lang="en-US" sz="4900" b="1" dirty="0">
                <a:solidFill>
                  <a:schemeClr val="bg2">
                    <a:lumMod val="25000"/>
                  </a:schemeClr>
                </a:solidFill>
                <a:latin typeface="Franklin Gothic Book" panose="020B0503020102020204" pitchFamily="34" charset="0"/>
              </a:rPr>
              <a:t>BACK TO BASICS</a:t>
            </a:r>
            <a:r>
              <a:rPr lang="en-US" sz="4000" b="1" dirty="0">
                <a:solidFill>
                  <a:schemeClr val="bg2">
                    <a:lumMod val="25000"/>
                  </a:schemeClr>
                </a:solidFill>
                <a:latin typeface="Franklin Gothic Book" panose="020B0503020102020204" pitchFamily="34" charset="0"/>
              </a:rPr>
              <a:t>: </a:t>
            </a:r>
            <a:r>
              <a:rPr lang="en-US" sz="4900" b="1" dirty="0">
                <a:solidFill>
                  <a:schemeClr val="bg2">
                    <a:lumMod val="25000"/>
                  </a:schemeClr>
                </a:solidFill>
                <a:latin typeface="Franklin Gothic Book" panose="020B0503020102020204" pitchFamily="34" charset="0"/>
              </a:rPr>
              <a:t>What can I do to Protect </a:t>
            </a:r>
            <a:r>
              <a:rPr lang="en-US" sz="5300" b="1" dirty="0">
                <a:solidFill>
                  <a:schemeClr val="bg2">
                    <a:lumMod val="25000"/>
                  </a:schemeClr>
                </a:solidFill>
                <a:latin typeface="Franklin Gothic Book" panose="020B0503020102020204" pitchFamily="34" charset="0"/>
              </a:rPr>
              <a:t>Myself?               </a:t>
            </a:r>
            <a:r>
              <a:rPr lang="en-US" sz="4000" b="1" u="sng" dirty="0">
                <a:solidFill>
                  <a:schemeClr val="bg2">
                    <a:lumMod val="25000"/>
                  </a:schemeClr>
                </a:solidFill>
                <a:latin typeface="Franklin Gothic Book" panose="020B0503020102020204" pitchFamily="34" charset="0"/>
              </a:rPr>
              <a:t>Summary</a:t>
            </a:r>
          </a:p>
        </p:txBody>
      </p:sp>
    </p:spTree>
    <p:extLst>
      <p:ext uri="{BB962C8B-B14F-4D97-AF65-F5344CB8AC3E}">
        <p14:creationId xmlns:p14="http://schemas.microsoft.com/office/powerpoint/2010/main" val="144100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EB300-DFFB-4EDE-AC30-590A1E83A245}"/>
              </a:ext>
            </a:extLst>
          </p:cNvPr>
          <p:cNvSpPr>
            <a:spLocks noGrp="1"/>
          </p:cNvSpPr>
          <p:nvPr>
            <p:ph type="title"/>
          </p:nvPr>
        </p:nvSpPr>
        <p:spPr/>
        <p:txBody>
          <a:bodyPr/>
          <a:lstStyle/>
          <a:p>
            <a:endParaRPr lang="en-US"/>
          </a:p>
        </p:txBody>
      </p:sp>
      <p:pic>
        <p:nvPicPr>
          <p:cNvPr id="4" name="Content Placeholder 3" descr="DSC00037">
            <a:extLst>
              <a:ext uri="{FF2B5EF4-FFF2-40B4-BE49-F238E27FC236}">
                <a16:creationId xmlns:a16="http://schemas.microsoft.com/office/drawing/2014/main" id="{A40CDDA4-D6E8-46D8-A07C-A09F593595A3}"/>
              </a:ext>
            </a:extLst>
          </p:cNvPr>
          <p:cNvPicPr>
            <a:picLocks noGrp="1" noChangeAspect="1"/>
          </p:cNvPicPr>
          <p:nvPr isPhoto="1">
            <p:ph idx="1"/>
          </p:nvPr>
        </p:nvPicPr>
        <p:blipFill>
          <a:blip r:embed="rId3" cstate="print">
            <a:lum/>
            <a:extLst>
              <a:ext uri="{28A0092B-C50C-407E-A947-70E740481C1C}">
                <a14:useLocalDpi xmlns:a14="http://schemas.microsoft.com/office/drawing/2010/main" val="0"/>
              </a:ext>
            </a:extLst>
          </a:blip>
          <a:stretch>
            <a:fillRect/>
          </a:stretch>
        </p:blipFill>
        <p:spPr>
          <a:xfrm>
            <a:off x="0" y="-952961"/>
            <a:ext cx="11887200" cy="8916302"/>
          </a:xfrm>
          <a:prstGeom prst="rect">
            <a:avLst/>
          </a:prstGeom>
        </p:spPr>
      </p:pic>
    </p:spTree>
    <p:extLst>
      <p:ext uri="{BB962C8B-B14F-4D97-AF65-F5344CB8AC3E}">
        <p14:creationId xmlns:p14="http://schemas.microsoft.com/office/powerpoint/2010/main" val="21135049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vector graphics&#10;&#10;Description automatically generated">
            <a:extLst>
              <a:ext uri="{FF2B5EF4-FFF2-40B4-BE49-F238E27FC236}">
                <a16:creationId xmlns:a16="http://schemas.microsoft.com/office/drawing/2014/main" id="{71B050C0-F160-4B5B-B45B-7FF7CDC37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0888" y="1260970"/>
            <a:ext cx="3226949" cy="4619093"/>
          </a:xfrm>
        </p:spPr>
      </p:pic>
      <p:sp>
        <p:nvSpPr>
          <p:cNvPr id="2" name="Title 1"/>
          <p:cNvSpPr>
            <a:spLocks noGrp="1"/>
          </p:cNvSpPr>
          <p:nvPr>
            <p:ph type="title"/>
          </p:nvPr>
        </p:nvSpPr>
        <p:spPr/>
        <p:txBody>
          <a:bodyPr>
            <a:normAutofit/>
          </a:bodyPr>
          <a:lstStyle/>
          <a:p>
            <a:pPr algn="ctr"/>
            <a:r>
              <a:rPr lang="en-US" sz="4000" b="1" dirty="0">
                <a:solidFill>
                  <a:schemeClr val="bg2">
                    <a:lumMod val="25000"/>
                  </a:schemeClr>
                </a:solidFill>
                <a:latin typeface="Franklin Gothic Book" panose="020B0503020102020204" pitchFamily="34" charset="0"/>
              </a:rPr>
              <a:t>Managing Difficult Patients</a:t>
            </a:r>
            <a:endParaRPr lang="en-US" sz="4400" b="1"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5393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990600"/>
            <a:ext cx="9147349" cy="4614672"/>
          </a:xfrm>
        </p:spPr>
        <p:txBody>
          <a:bodyPr>
            <a:normAutofit fontScale="70000" lnSpcReduction="20000"/>
          </a:bodyPr>
          <a:lstStyle/>
          <a:p>
            <a:pPr lvl="5">
              <a:buFont typeface="Wingdings" panose="05000000000000000000" pitchFamily="2" charset="2"/>
              <a:buChar char="§"/>
            </a:pPr>
            <a:r>
              <a:rPr lang="en-US" sz="4600" dirty="0">
                <a:solidFill>
                  <a:schemeClr val="bg2">
                    <a:lumMod val="25000"/>
                  </a:schemeClr>
                </a:solidFill>
                <a:latin typeface="Franklin Gothic Book" panose="020B0503020102020204" pitchFamily="34" charset="0"/>
              </a:rPr>
              <a:t>Ramifications of difficult patients</a:t>
            </a:r>
          </a:p>
          <a:p>
            <a:pPr lvl="6">
              <a:buFont typeface="Wingdings" panose="05000000000000000000" pitchFamily="2" charset="2"/>
              <a:buChar char="§"/>
            </a:pPr>
            <a:r>
              <a:rPr lang="en-US" sz="3800" dirty="0">
                <a:solidFill>
                  <a:schemeClr val="bg2">
                    <a:lumMod val="25000"/>
                  </a:schemeClr>
                </a:solidFill>
                <a:latin typeface="Franklin Gothic Book" panose="020B0503020102020204" pitchFamily="34" charset="0"/>
              </a:rPr>
              <a:t>Poor treatment of you or your staff</a:t>
            </a:r>
          </a:p>
          <a:p>
            <a:pPr lvl="6">
              <a:buFont typeface="Wingdings" panose="05000000000000000000" pitchFamily="2" charset="2"/>
              <a:buChar char="§"/>
            </a:pPr>
            <a:r>
              <a:rPr lang="en-US" sz="3800" dirty="0">
                <a:solidFill>
                  <a:schemeClr val="bg2">
                    <a:lumMod val="25000"/>
                  </a:schemeClr>
                </a:solidFill>
                <a:latin typeface="Franklin Gothic Book" panose="020B0503020102020204" pitchFamily="34" charset="0"/>
              </a:rPr>
              <a:t>May try to dictate treatment</a:t>
            </a:r>
          </a:p>
          <a:p>
            <a:pPr lvl="6">
              <a:buFont typeface="Wingdings" panose="05000000000000000000" pitchFamily="2" charset="2"/>
              <a:buChar char="§"/>
            </a:pPr>
            <a:r>
              <a:rPr lang="en-US" sz="3800" dirty="0">
                <a:solidFill>
                  <a:schemeClr val="bg2">
                    <a:lumMod val="25000"/>
                  </a:schemeClr>
                </a:solidFill>
                <a:latin typeface="Franklin Gothic Book" panose="020B0503020102020204" pitchFamily="34" charset="0"/>
              </a:rPr>
              <a:t>Demanding on appointment times yet often fail appointments—hate to see on the schedule</a:t>
            </a:r>
          </a:p>
          <a:p>
            <a:pPr lvl="6">
              <a:buFont typeface="Wingdings" panose="05000000000000000000" pitchFamily="2" charset="2"/>
              <a:buChar char="§"/>
            </a:pPr>
            <a:r>
              <a:rPr lang="en-US" sz="3800" dirty="0">
                <a:solidFill>
                  <a:schemeClr val="bg2">
                    <a:lumMod val="25000"/>
                  </a:schemeClr>
                </a:solidFill>
                <a:latin typeface="Franklin Gothic Book" panose="020B0503020102020204" pitchFamily="34" charset="0"/>
              </a:rPr>
              <a:t>Tend to be disruptive to your practice day</a:t>
            </a:r>
          </a:p>
          <a:p>
            <a:pPr marL="1874520" lvl="6" indent="0">
              <a:buNone/>
            </a:pPr>
            <a:endParaRPr lang="en-US" sz="3600" dirty="0">
              <a:solidFill>
                <a:schemeClr val="bg2">
                  <a:lumMod val="25000"/>
                </a:schemeClr>
              </a:solidFill>
              <a:latin typeface="Franklin Gothic Book" panose="020B0503020102020204" pitchFamily="34" charset="0"/>
            </a:endParaRPr>
          </a:p>
          <a:p>
            <a:pPr lvl="5">
              <a:buFont typeface="Wingdings" panose="05000000000000000000" pitchFamily="2" charset="2"/>
              <a:buChar char="§"/>
            </a:pPr>
            <a:r>
              <a:rPr lang="en-US" sz="4600" dirty="0">
                <a:solidFill>
                  <a:schemeClr val="bg2">
                    <a:lumMod val="25000"/>
                  </a:schemeClr>
                </a:solidFill>
                <a:latin typeface="Franklin Gothic Book" panose="020B0503020102020204" pitchFamily="34" charset="0"/>
              </a:rPr>
              <a:t>Early recognition is critical</a:t>
            </a:r>
          </a:p>
          <a:p>
            <a:pPr lvl="5">
              <a:buFont typeface="Wingdings" panose="05000000000000000000" pitchFamily="2" charset="2"/>
              <a:buChar char="§"/>
            </a:pPr>
            <a:r>
              <a:rPr lang="en-US" sz="4600" dirty="0">
                <a:solidFill>
                  <a:schemeClr val="bg2">
                    <a:lumMod val="25000"/>
                  </a:schemeClr>
                </a:solidFill>
                <a:latin typeface="Franklin Gothic Book" panose="020B0503020102020204" pitchFamily="34" charset="0"/>
              </a:rPr>
              <a:t>It is OK to say “No”</a:t>
            </a:r>
          </a:p>
          <a:p>
            <a:pPr lvl="5">
              <a:buFont typeface="Wingdings" panose="05000000000000000000" pitchFamily="2" charset="2"/>
              <a:buChar char="§"/>
            </a:pPr>
            <a:r>
              <a:rPr lang="en-US" sz="4100" dirty="0">
                <a:solidFill>
                  <a:schemeClr val="bg2">
                    <a:lumMod val="25000"/>
                  </a:schemeClr>
                </a:solidFill>
                <a:latin typeface="Franklin Gothic Book" panose="020B0503020102020204" pitchFamily="34" charset="0"/>
              </a:rPr>
              <a:t>Scre</a:t>
            </a:r>
            <a:r>
              <a:rPr lang="en-US" sz="4600" dirty="0">
                <a:solidFill>
                  <a:schemeClr val="bg2">
                    <a:lumMod val="25000"/>
                  </a:schemeClr>
                </a:solidFill>
                <a:latin typeface="Franklin Gothic Book" panose="020B0503020102020204" pitchFamily="34" charset="0"/>
              </a:rPr>
              <a:t>ening process – doctor and staff</a:t>
            </a:r>
          </a:p>
          <a:p>
            <a:pPr lvl="5">
              <a:buFont typeface="Wingdings" panose="05000000000000000000" pitchFamily="2" charset="2"/>
              <a:buChar char="§"/>
            </a:pPr>
            <a:r>
              <a:rPr lang="en-US" sz="4600" dirty="0">
                <a:solidFill>
                  <a:schemeClr val="bg2">
                    <a:lumMod val="25000"/>
                  </a:schemeClr>
                </a:solidFill>
                <a:latin typeface="Franklin Gothic Book" panose="020B0503020102020204" pitchFamily="34" charset="0"/>
              </a:rPr>
              <a:t>Termination of treatment/dismissal</a:t>
            </a:r>
          </a:p>
        </p:txBody>
      </p:sp>
      <p:sp>
        <p:nvSpPr>
          <p:cNvPr id="2" name="Title 1"/>
          <p:cNvSpPr>
            <a:spLocks noGrp="1"/>
          </p:cNvSpPr>
          <p:nvPr>
            <p:ph type="title"/>
          </p:nvPr>
        </p:nvSpPr>
        <p:spPr>
          <a:xfrm>
            <a:off x="406400" y="-57150"/>
            <a:ext cx="11176000" cy="1252728"/>
          </a:xfrm>
        </p:spPr>
        <p:txBody>
          <a:bodyPr>
            <a:normAutofit/>
          </a:bodyPr>
          <a:lstStyle/>
          <a:p>
            <a:pPr algn="ctr"/>
            <a:r>
              <a:rPr lang="en-US" sz="4000" b="1" dirty="0">
                <a:solidFill>
                  <a:schemeClr val="bg2">
                    <a:lumMod val="25000"/>
                  </a:schemeClr>
                </a:solidFill>
                <a:latin typeface="Franklin Gothic Book" panose="020B0503020102020204" pitchFamily="34" charset="0"/>
              </a:rPr>
              <a:t>Managing Difficult Patients</a:t>
            </a:r>
          </a:p>
        </p:txBody>
      </p:sp>
      <p:pic>
        <p:nvPicPr>
          <p:cNvPr id="5" name="Picture 4" descr="A person posing for the camera&#10;&#10;Description automatically generated">
            <a:extLst>
              <a:ext uri="{FF2B5EF4-FFF2-40B4-BE49-F238E27FC236}">
                <a16:creationId xmlns:a16="http://schemas.microsoft.com/office/drawing/2014/main" id="{4B0483BA-B3D7-4C40-8174-F0E9C3EC6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949" y="1252728"/>
            <a:ext cx="3044651" cy="2033755"/>
          </a:xfrm>
          <a:prstGeom prst="rect">
            <a:avLst/>
          </a:prstGeom>
        </p:spPr>
      </p:pic>
    </p:spTree>
    <p:extLst>
      <p:ext uri="{BB962C8B-B14F-4D97-AF65-F5344CB8AC3E}">
        <p14:creationId xmlns:p14="http://schemas.microsoft.com/office/powerpoint/2010/main" val="9762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28110" y="1440873"/>
            <a:ext cx="8963890" cy="4218709"/>
          </a:xfrm>
        </p:spPr>
        <p:txBody>
          <a:bodyPr>
            <a:normAutofit/>
          </a:bodyPr>
          <a:lstStyle/>
          <a:p>
            <a:pPr marL="0" indent="0">
              <a:buNone/>
            </a:pPr>
            <a:endParaRPr lang="en-US" sz="3600" dirty="0">
              <a:solidFill>
                <a:schemeClr val="bg2">
                  <a:lumMod val="25000"/>
                </a:schemeClr>
              </a:solidFill>
              <a:latin typeface="Franklin Gothic Medium" panose="020B0603020102020204" pitchFamily="34" charset="0"/>
            </a:endParaRPr>
          </a:p>
          <a:p>
            <a:pPr lvl="2"/>
            <a:r>
              <a:rPr lang="en-US" sz="3200" dirty="0">
                <a:solidFill>
                  <a:schemeClr val="bg2">
                    <a:lumMod val="25000"/>
                  </a:schemeClr>
                </a:solidFill>
                <a:latin typeface="Franklin Gothic Book" panose="020B0503020102020204" pitchFamily="34" charset="0"/>
              </a:rPr>
              <a:t>Poor Communication to the patient/parent</a:t>
            </a:r>
          </a:p>
          <a:p>
            <a:pPr lvl="2"/>
            <a:r>
              <a:rPr lang="en-US" sz="3200" dirty="0">
                <a:solidFill>
                  <a:schemeClr val="bg2">
                    <a:lumMod val="25000"/>
                  </a:schemeClr>
                </a:solidFill>
                <a:latin typeface="Franklin Gothic Book" panose="020B0503020102020204" pitchFamily="34" charset="0"/>
              </a:rPr>
              <a:t>Money issues– (i.e. Charges for broken appliance repair, etc.)</a:t>
            </a:r>
          </a:p>
          <a:p>
            <a:pPr lvl="2"/>
            <a:r>
              <a:rPr lang="en-US" sz="3200" dirty="0">
                <a:solidFill>
                  <a:schemeClr val="bg2">
                    <a:lumMod val="25000"/>
                  </a:schemeClr>
                </a:solidFill>
                <a:latin typeface="Franklin Gothic Book" panose="020B0503020102020204" pitchFamily="34" charset="0"/>
              </a:rPr>
              <a:t>Appointment times/delays in schedule</a:t>
            </a:r>
          </a:p>
          <a:p>
            <a:pPr lvl="2"/>
            <a:r>
              <a:rPr lang="en-US" sz="3200" dirty="0">
                <a:solidFill>
                  <a:schemeClr val="bg2">
                    <a:lumMod val="25000"/>
                  </a:schemeClr>
                </a:solidFill>
                <a:latin typeface="Franklin Gothic Book" panose="020B0503020102020204" pitchFamily="34" charset="0"/>
              </a:rPr>
              <a:t>Etc.</a:t>
            </a:r>
          </a:p>
        </p:txBody>
      </p:sp>
      <p:sp>
        <p:nvSpPr>
          <p:cNvPr id="3" name="Title 2"/>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Practice/Admin Problems that </a:t>
            </a:r>
            <a:br>
              <a:rPr lang="en-US" sz="4000" b="1" dirty="0">
                <a:solidFill>
                  <a:schemeClr val="bg2">
                    <a:lumMod val="25000"/>
                  </a:schemeClr>
                </a:solidFill>
                <a:latin typeface="Franklin Gothic Book" panose="020B0503020102020204" pitchFamily="34" charset="0"/>
              </a:rPr>
            </a:br>
            <a:r>
              <a:rPr lang="en-US" sz="4000" b="1" dirty="0">
                <a:solidFill>
                  <a:schemeClr val="bg2">
                    <a:lumMod val="25000"/>
                  </a:schemeClr>
                </a:solidFill>
                <a:latin typeface="Franklin Gothic Book" panose="020B0503020102020204" pitchFamily="34" charset="0"/>
              </a:rPr>
              <a:t>Increase Risk of a Lawsuit</a:t>
            </a:r>
          </a:p>
        </p:txBody>
      </p:sp>
      <p:pic>
        <p:nvPicPr>
          <p:cNvPr id="15362" name="Picture 2" descr="Female Angry Expression">
            <a:extLst>
              <a:ext uri="{FF2B5EF4-FFF2-40B4-BE49-F238E27FC236}">
                <a16:creationId xmlns:a16="http://schemas.microsoft.com/office/drawing/2014/main" id="{B23499A6-0919-46BD-B3E2-65CB17060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02" y="1440873"/>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9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600" dirty="0">
                <a:solidFill>
                  <a:schemeClr val="bg2">
                    <a:lumMod val="25000"/>
                  </a:schemeClr>
                </a:solidFill>
                <a:latin typeface="Franklin Gothic Book" panose="020B0503020102020204" pitchFamily="34" charset="0"/>
              </a:rPr>
              <a:t>Group practices:</a:t>
            </a:r>
          </a:p>
          <a:p>
            <a:pPr lvl="1"/>
            <a:r>
              <a:rPr lang="en-US" sz="3200" dirty="0">
                <a:solidFill>
                  <a:schemeClr val="bg2">
                    <a:lumMod val="25000"/>
                  </a:schemeClr>
                </a:solidFill>
                <a:latin typeface="Franklin Gothic Book" panose="020B0503020102020204" pitchFamily="34" charset="0"/>
              </a:rPr>
              <a:t>Changing orthodontist frequently (lack of continuity of care)</a:t>
            </a:r>
          </a:p>
          <a:p>
            <a:pPr lvl="1"/>
            <a:r>
              <a:rPr lang="en-US" sz="3200" dirty="0">
                <a:solidFill>
                  <a:schemeClr val="bg2">
                    <a:lumMod val="25000"/>
                  </a:schemeClr>
                </a:solidFill>
                <a:latin typeface="Franklin Gothic Book" panose="020B0503020102020204" pitchFamily="34" charset="0"/>
              </a:rPr>
              <a:t>Lack of informed consent for new orthodontist</a:t>
            </a:r>
          </a:p>
          <a:p>
            <a:pPr lvl="1"/>
            <a:r>
              <a:rPr lang="en-US" sz="3200" dirty="0">
                <a:solidFill>
                  <a:schemeClr val="bg2">
                    <a:lumMod val="25000"/>
                  </a:schemeClr>
                </a:solidFill>
                <a:latin typeface="Franklin Gothic Book" panose="020B0503020102020204" pitchFamily="34" charset="0"/>
              </a:rPr>
              <a:t>Lack of familiarity with patient dental/medical history</a:t>
            </a:r>
          </a:p>
          <a:p>
            <a:pPr lvl="1"/>
            <a:r>
              <a:rPr lang="en-US" sz="3200" dirty="0">
                <a:solidFill>
                  <a:schemeClr val="bg2">
                    <a:lumMod val="25000"/>
                  </a:schemeClr>
                </a:solidFill>
                <a:latin typeface="Franklin Gothic Book" panose="020B0503020102020204" pitchFamily="34" charset="0"/>
              </a:rPr>
              <a:t>Missing key problems (i.e. perio; POH, poor compliance, etc.)</a:t>
            </a:r>
          </a:p>
          <a:p>
            <a:pPr lvl="1"/>
            <a:r>
              <a:rPr lang="en-US" sz="3200" dirty="0">
                <a:solidFill>
                  <a:schemeClr val="bg2">
                    <a:lumMod val="25000"/>
                  </a:schemeClr>
                </a:solidFill>
                <a:latin typeface="Franklin Gothic Book" panose="020B0503020102020204" pitchFamily="34" charset="0"/>
              </a:rPr>
              <a:t>Understaffing</a:t>
            </a:r>
          </a:p>
        </p:txBody>
      </p:sp>
      <p:sp>
        <p:nvSpPr>
          <p:cNvPr id="3" name="Title 2"/>
          <p:cNvSpPr>
            <a:spLocks noGrp="1"/>
          </p:cNvSpPr>
          <p:nvPr>
            <p:ph type="title"/>
          </p:nvPr>
        </p:nvSpPr>
        <p:spPr/>
        <p:txBody>
          <a:bodyPr>
            <a:normAutofit/>
          </a:bodyPr>
          <a:lstStyle/>
          <a:p>
            <a:pPr algn="ctr"/>
            <a:r>
              <a:rPr lang="en-US" sz="4000" b="1" dirty="0">
                <a:solidFill>
                  <a:schemeClr val="bg2">
                    <a:lumMod val="25000"/>
                  </a:schemeClr>
                </a:solidFill>
                <a:latin typeface="Franklin Gothic Book" panose="020B0503020102020204" pitchFamily="34" charset="0"/>
              </a:rPr>
              <a:t>More Practice Admin problems</a:t>
            </a:r>
            <a:r>
              <a:rPr lang="en-US" sz="4000" b="1" dirty="0">
                <a:solidFill>
                  <a:schemeClr val="bg2">
                    <a:lumMod val="25000"/>
                  </a:schemeClr>
                </a:solidFill>
                <a:latin typeface="Franklin Gothic Medium" panose="020B0603020102020204" pitchFamily="34" charset="0"/>
              </a:rPr>
              <a:t>…</a:t>
            </a:r>
          </a:p>
        </p:txBody>
      </p:sp>
    </p:spTree>
    <p:extLst>
      <p:ext uri="{BB962C8B-B14F-4D97-AF65-F5344CB8AC3E}">
        <p14:creationId xmlns:p14="http://schemas.microsoft.com/office/powerpoint/2010/main" val="102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50BA8-8EB2-4815-8F54-488E05E55253}"/>
              </a:ext>
            </a:extLst>
          </p:cNvPr>
          <p:cNvSpPr>
            <a:spLocks noGrp="1"/>
          </p:cNvSpPr>
          <p:nvPr>
            <p:ph type="title"/>
          </p:nvPr>
        </p:nvSpPr>
        <p:spPr/>
        <p:txBody>
          <a:bodyPr/>
          <a:lstStyle/>
          <a:p>
            <a:endParaRPr lang="en-US"/>
          </a:p>
        </p:txBody>
      </p:sp>
      <p:pic>
        <p:nvPicPr>
          <p:cNvPr id="9" name="Content Placeholder 8" descr="A picture containing building, outdoor, traffic, city&#10;&#10;Description automatically generated">
            <a:extLst>
              <a:ext uri="{FF2B5EF4-FFF2-40B4-BE49-F238E27FC236}">
                <a16:creationId xmlns:a16="http://schemas.microsoft.com/office/drawing/2014/main" id="{FAA3B1B2-E860-41CD-AF4B-D0E8C78584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032000" y="-2921000"/>
            <a:ext cx="16256000" cy="12192000"/>
          </a:xfrm>
        </p:spPr>
      </p:pic>
    </p:spTree>
    <p:extLst>
      <p:ext uri="{BB962C8B-B14F-4D97-AF65-F5344CB8AC3E}">
        <p14:creationId xmlns:p14="http://schemas.microsoft.com/office/powerpoint/2010/main" val="14799996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1691" y="1120665"/>
            <a:ext cx="11984894" cy="4939863"/>
          </a:xfrm>
        </p:spPr>
        <p:txBody>
          <a:bodyPr>
            <a:noAutofit/>
          </a:bodyPr>
          <a:lstStyle/>
          <a:p>
            <a:r>
              <a:rPr lang="en-US" sz="3200" dirty="0">
                <a:solidFill>
                  <a:schemeClr val="bg2">
                    <a:lumMod val="25000"/>
                  </a:schemeClr>
                </a:solidFill>
                <a:latin typeface="Franklin Gothic Book" panose="020B0503020102020204" pitchFamily="34" charset="0"/>
              </a:rPr>
              <a:t>Based on AAOIC claims data, insureds who have taken our risk management courses have </a:t>
            </a:r>
            <a:r>
              <a:rPr lang="en-US" sz="3200" u="sng" dirty="0">
                <a:solidFill>
                  <a:schemeClr val="bg2">
                    <a:lumMod val="25000"/>
                  </a:schemeClr>
                </a:solidFill>
                <a:latin typeface="Franklin Gothic Book" panose="020B0503020102020204" pitchFamily="34" charset="0"/>
              </a:rPr>
              <a:t>25% fewer claims </a:t>
            </a:r>
            <a:r>
              <a:rPr lang="en-US" sz="3200" dirty="0">
                <a:solidFill>
                  <a:schemeClr val="bg2">
                    <a:lumMod val="25000"/>
                  </a:schemeClr>
                </a:solidFill>
                <a:latin typeface="Franklin Gothic Book" panose="020B0503020102020204" pitchFamily="34" charset="0"/>
              </a:rPr>
              <a:t>than insureds who have not.</a:t>
            </a:r>
          </a:p>
          <a:p>
            <a:endParaRPr lang="en-US" sz="3200" dirty="0">
              <a:solidFill>
                <a:schemeClr val="bg2">
                  <a:lumMod val="25000"/>
                </a:schemeClr>
              </a:solidFill>
              <a:latin typeface="Franklin Gothic Book" panose="020B0503020102020204" pitchFamily="34" charset="0"/>
            </a:endParaRPr>
          </a:p>
          <a:p>
            <a:endParaRPr lang="en-US" sz="3200" dirty="0">
              <a:solidFill>
                <a:schemeClr val="bg2">
                  <a:lumMod val="25000"/>
                </a:schemeClr>
              </a:solidFill>
              <a:latin typeface="Franklin Gothic Book" panose="020B0503020102020204" pitchFamily="34" charset="0"/>
            </a:endParaRPr>
          </a:p>
          <a:p>
            <a:pPr marL="0" indent="0">
              <a:buNone/>
            </a:pPr>
            <a:endParaRPr lang="en-US" sz="3200" dirty="0">
              <a:solidFill>
                <a:schemeClr val="bg2">
                  <a:lumMod val="25000"/>
                </a:schemeClr>
              </a:solidFill>
              <a:latin typeface="Franklin Gothic Book" panose="020B0503020102020204" pitchFamily="34" charset="0"/>
            </a:endParaRPr>
          </a:p>
          <a:p>
            <a:pPr marL="0" indent="0" algn="ctr">
              <a:buNone/>
            </a:pPr>
            <a:endParaRPr lang="en-US" sz="4000" b="1" dirty="0">
              <a:solidFill>
                <a:schemeClr val="bg2">
                  <a:lumMod val="25000"/>
                </a:schemeClr>
              </a:solidFill>
              <a:latin typeface="Franklin Gothic Book" panose="020B0503020102020204" pitchFamily="34" charset="0"/>
            </a:endParaRPr>
          </a:p>
          <a:p>
            <a:pPr marL="0" indent="0" algn="ctr">
              <a:buNone/>
            </a:pPr>
            <a:r>
              <a:rPr lang="en-US" sz="4000" b="1" u="sng" dirty="0">
                <a:solidFill>
                  <a:schemeClr val="bg2">
                    <a:lumMod val="25000"/>
                  </a:schemeClr>
                </a:solidFill>
                <a:latin typeface="Franklin Gothic Book" panose="020B0503020102020204" pitchFamily="34" charset="0"/>
              </a:rPr>
              <a:t>Think of AAOIC as your partner in practice!</a:t>
            </a:r>
          </a:p>
        </p:txBody>
      </p:sp>
      <p:sp>
        <p:nvSpPr>
          <p:cNvPr id="3" name="Title 2"/>
          <p:cNvSpPr>
            <a:spLocks noGrp="1"/>
          </p:cNvSpPr>
          <p:nvPr>
            <p:ph type="title"/>
          </p:nvPr>
        </p:nvSpPr>
        <p:spPr>
          <a:xfrm>
            <a:off x="1524000" y="0"/>
            <a:ext cx="9144000" cy="1252728"/>
          </a:xfrm>
        </p:spPr>
        <p:txBody>
          <a:bodyPr>
            <a:normAutofit/>
          </a:bodyPr>
          <a:lstStyle/>
          <a:p>
            <a:pPr algn="ctr"/>
            <a:r>
              <a:rPr lang="en-US" sz="4800" b="1" dirty="0">
                <a:solidFill>
                  <a:schemeClr val="bg2">
                    <a:lumMod val="25000"/>
                  </a:schemeClr>
                </a:solidFill>
                <a:latin typeface="Franklin Gothic Book" panose="020B0503020102020204" pitchFamily="34" charset="0"/>
              </a:rPr>
              <a:t>Was it worth your time today?</a:t>
            </a:r>
          </a:p>
        </p:txBody>
      </p:sp>
      <p:pic>
        <p:nvPicPr>
          <p:cNvPr id="16386" name="Picture 2" descr="Image result for pictures of people shaking hands with others">
            <a:extLst>
              <a:ext uri="{FF2B5EF4-FFF2-40B4-BE49-F238E27FC236}">
                <a16:creationId xmlns:a16="http://schemas.microsoft.com/office/drawing/2014/main" id="{0DA3BB29-D751-4E0A-8AE6-701FB9C44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317" y="2410691"/>
            <a:ext cx="3745356" cy="260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622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13720"/>
            <a:ext cx="8686800" cy="4906963"/>
          </a:xfrm>
        </p:spPr>
        <p:txBody>
          <a:bodyPr>
            <a:normAutofit lnSpcReduction="10000"/>
          </a:bodyPr>
          <a:lstStyle/>
          <a:p>
            <a:pPr>
              <a:buNone/>
            </a:pPr>
            <a:endParaRPr lang="en-US" dirty="0">
              <a:solidFill>
                <a:schemeClr val="accent1">
                  <a:lumMod val="50000"/>
                </a:schemeClr>
              </a:solidFill>
            </a:endParaRPr>
          </a:p>
          <a:p>
            <a:pPr>
              <a:buNone/>
            </a:pPr>
            <a:endParaRPr lang="en-US" dirty="0">
              <a:solidFill>
                <a:schemeClr val="accent1">
                  <a:lumMod val="50000"/>
                </a:schemeClr>
              </a:solidFill>
            </a:endParaRPr>
          </a:p>
          <a:p>
            <a:pPr algn="ctr">
              <a:buNone/>
            </a:pPr>
            <a:r>
              <a:rPr lang="en-US" sz="5400" dirty="0">
                <a:latin typeface="Franklin Gothic Medium" panose="020B0603020102020204" pitchFamily="34" charset="0"/>
              </a:rPr>
              <a:t>Visit AAOIC.com today!</a:t>
            </a:r>
          </a:p>
          <a:p>
            <a:pPr algn="ctr">
              <a:buNone/>
            </a:pPr>
            <a:r>
              <a:rPr lang="en-US" sz="5400" dirty="0">
                <a:latin typeface="Franklin Gothic Medium" panose="020B0603020102020204" pitchFamily="34" charset="0"/>
              </a:rPr>
              <a:t>Thank you for your attendance!</a:t>
            </a:r>
          </a:p>
          <a:p>
            <a:pPr algn="ctr">
              <a:buNone/>
            </a:pPr>
            <a:endParaRPr lang="en-US" sz="5400" dirty="0">
              <a:latin typeface="Franklin Gothic Medium" panose="020B0603020102020204" pitchFamily="34" charset="0"/>
            </a:endParaRPr>
          </a:p>
          <a:p>
            <a:pPr algn="ctr">
              <a:buNone/>
            </a:pPr>
            <a:r>
              <a:rPr lang="en-US" b="1" dirty="0">
                <a:solidFill>
                  <a:schemeClr val="bg2">
                    <a:lumMod val="25000"/>
                  </a:schemeClr>
                </a:solidFill>
                <a:latin typeface="Franklin Gothic Book" panose="020B0503020102020204" pitchFamily="34" charset="0"/>
              </a:rPr>
              <a:t>For premium credit, don’t forget to take the test</a:t>
            </a:r>
          </a:p>
          <a:p>
            <a:pPr algn="ctr">
              <a:buNone/>
            </a:pPr>
            <a:endParaRPr lang="en-US" sz="5400" dirty="0">
              <a:latin typeface="Franklin Gothic Medium" panose="020B0603020102020204" pitchFamily="34" charset="0"/>
            </a:endParaRPr>
          </a:p>
          <a:p>
            <a:pPr algn="ctr">
              <a:buNone/>
            </a:pPr>
            <a:endParaRPr lang="en-US" sz="5400" dirty="0">
              <a:latin typeface="Franklin Gothic Medium" panose="020B0603020102020204" pitchFamily="34" charset="0"/>
            </a:endParaRPr>
          </a:p>
        </p:txBody>
      </p:sp>
    </p:spTree>
    <p:extLst>
      <p:ext uri="{BB962C8B-B14F-4D97-AF65-F5344CB8AC3E}">
        <p14:creationId xmlns:p14="http://schemas.microsoft.com/office/powerpoint/2010/main" val="28719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C5CFDF-3112-489C-B8ED-AE78314B4DC4}"/>
              </a:ext>
            </a:extLst>
          </p:cNvPr>
          <p:cNvSpPr txBox="1"/>
          <p:nvPr/>
        </p:nvSpPr>
        <p:spPr>
          <a:xfrm>
            <a:off x="990600" y="228600"/>
            <a:ext cx="10210800" cy="5201424"/>
          </a:xfrm>
          <a:prstGeom prst="rect">
            <a:avLst/>
          </a:prstGeom>
          <a:noFill/>
        </p:spPr>
        <p:txBody>
          <a:bodyPr wrap="square" rtlCol="0">
            <a:spAutoFit/>
          </a:bodyPr>
          <a:lstStyle/>
          <a:p>
            <a:pPr algn="ctr"/>
            <a:r>
              <a:rPr lang="en-US" sz="16600" dirty="0">
                <a:solidFill>
                  <a:schemeClr val="accent1">
                    <a:lumMod val="75000"/>
                  </a:schemeClr>
                </a:solidFill>
              </a:rPr>
              <a:t>PROGRAM</a:t>
            </a:r>
          </a:p>
          <a:p>
            <a:pPr algn="ctr"/>
            <a:r>
              <a:rPr lang="en-US" sz="16600" dirty="0">
                <a:solidFill>
                  <a:schemeClr val="accent1">
                    <a:lumMod val="75000"/>
                  </a:schemeClr>
                </a:solidFill>
              </a:rPr>
              <a:t> END</a:t>
            </a:r>
          </a:p>
        </p:txBody>
      </p:sp>
    </p:spTree>
    <p:extLst>
      <p:ext uri="{BB962C8B-B14F-4D97-AF65-F5344CB8AC3E}">
        <p14:creationId xmlns:p14="http://schemas.microsoft.com/office/powerpoint/2010/main" val="5651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1" indent="0">
              <a:buNone/>
            </a:pPr>
            <a:endParaRPr lang="en-US" dirty="0">
              <a:solidFill>
                <a:srgbClr val="FF0000"/>
              </a:solidFill>
            </a:endParaRPr>
          </a:p>
          <a:p>
            <a:pPr marL="800100" lvl="1" indent="-342900">
              <a:buFont typeface="Wingdings" panose="05000000000000000000" pitchFamily="2" charset="2"/>
              <a:buChar char="§"/>
            </a:pPr>
            <a:r>
              <a:rPr lang="en-US" sz="2800" dirty="0">
                <a:solidFill>
                  <a:schemeClr val="bg2">
                    <a:lumMod val="25000"/>
                  </a:schemeClr>
                </a:solidFill>
              </a:rPr>
              <a:t>CLAIMS CAN COME FROM ANYWHERE AND ANY REASON AND </a:t>
            </a:r>
            <a:r>
              <a:rPr lang="en-US" sz="2800" u="sng" dirty="0">
                <a:solidFill>
                  <a:schemeClr val="bg2">
                    <a:lumMod val="25000"/>
                  </a:schemeClr>
                </a:solidFill>
              </a:rPr>
              <a:t>AT ANY TIME </a:t>
            </a:r>
            <a:r>
              <a:rPr lang="en-US" sz="2800" dirty="0">
                <a:solidFill>
                  <a:schemeClr val="bg2">
                    <a:lumMod val="25000"/>
                  </a:schemeClr>
                </a:solidFill>
              </a:rPr>
              <a:t>IN YOUR PRACTICE</a:t>
            </a:r>
          </a:p>
          <a:p>
            <a:pPr marL="457200" lvl="1" indent="0">
              <a:buNone/>
            </a:pPr>
            <a:endParaRPr lang="en-US" sz="2800" dirty="0">
              <a:solidFill>
                <a:schemeClr val="bg2">
                  <a:lumMod val="25000"/>
                </a:schemeClr>
              </a:solidFill>
            </a:endParaRPr>
          </a:p>
          <a:p>
            <a:pPr marL="800100" lvl="1" indent="-342900">
              <a:buFont typeface="Wingdings" panose="05000000000000000000" pitchFamily="2" charset="2"/>
              <a:buChar char="§"/>
            </a:pPr>
            <a:r>
              <a:rPr lang="en-US" sz="2800" dirty="0">
                <a:solidFill>
                  <a:schemeClr val="bg2">
                    <a:lumMod val="25000"/>
                  </a:schemeClr>
                </a:solidFill>
              </a:rPr>
              <a:t>OUR DATA SHOWS WHERE CLAIMS ARE MOST LIKELY TO COME FROM</a:t>
            </a:r>
            <a:r>
              <a:rPr lang="en-US" sz="2400" dirty="0">
                <a:solidFill>
                  <a:schemeClr val="bg2">
                    <a:lumMod val="25000"/>
                  </a:schemeClr>
                </a:solidFill>
              </a:rPr>
              <a:t>.</a:t>
            </a:r>
          </a:p>
          <a:p>
            <a:pPr marL="457200" lvl="1" indent="0">
              <a:buNone/>
            </a:pPr>
            <a:endParaRPr lang="en-US" sz="2400" dirty="0">
              <a:solidFill>
                <a:schemeClr val="bg2">
                  <a:lumMod val="25000"/>
                </a:schemeClr>
              </a:solidFill>
            </a:endParaRPr>
          </a:p>
          <a:p>
            <a:pPr marL="800100" lvl="1" indent="-342900">
              <a:buFont typeface="Wingdings" panose="05000000000000000000" pitchFamily="2" charset="2"/>
              <a:buChar char="§"/>
            </a:pPr>
            <a:r>
              <a:rPr lang="en-US" sz="2800" b="1" dirty="0">
                <a:solidFill>
                  <a:schemeClr val="bg2">
                    <a:lumMod val="25000"/>
                  </a:schemeClr>
                </a:solidFill>
              </a:rPr>
              <a:t>MOST TIMES IT IS NOT WHAT YOU </a:t>
            </a:r>
            <a:r>
              <a:rPr lang="en-US" sz="2800" b="1" u="sng" dirty="0">
                <a:solidFill>
                  <a:schemeClr val="bg2">
                    <a:lumMod val="25000"/>
                  </a:schemeClr>
                </a:solidFill>
              </a:rPr>
              <a:t>DID</a:t>
            </a:r>
            <a:r>
              <a:rPr lang="en-US" sz="2800" b="1" dirty="0">
                <a:solidFill>
                  <a:schemeClr val="bg2">
                    <a:lumMod val="25000"/>
                  </a:schemeClr>
                </a:solidFill>
              </a:rPr>
              <a:t>, IT IS WHAT YOU </a:t>
            </a:r>
            <a:r>
              <a:rPr lang="en-US" sz="2800" b="1" u="sng" dirty="0">
                <a:solidFill>
                  <a:schemeClr val="bg2">
                    <a:lumMod val="25000"/>
                  </a:schemeClr>
                </a:solidFill>
              </a:rPr>
              <a:t>DIDN’T</a:t>
            </a:r>
            <a:r>
              <a:rPr lang="en-US" sz="2800" b="1" dirty="0">
                <a:solidFill>
                  <a:schemeClr val="bg2">
                    <a:lumMod val="25000"/>
                  </a:schemeClr>
                </a:solidFill>
              </a:rPr>
              <a:t> DO</a:t>
            </a:r>
          </a:p>
          <a:p>
            <a:pPr marL="800100" lvl="1" indent="-342900">
              <a:buFont typeface="Wingdings" panose="05000000000000000000" pitchFamily="2" charset="2"/>
              <a:buChar char="§"/>
            </a:pPr>
            <a:endParaRPr lang="en-US" sz="2400" dirty="0">
              <a:solidFill>
                <a:srgbClr val="000A81"/>
              </a:solidFill>
            </a:endParaRPr>
          </a:p>
          <a:p>
            <a:pPr marL="457200" lvl="1" indent="0">
              <a:buNone/>
            </a:pPr>
            <a:endParaRPr lang="en-US" sz="2400"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dirty="0">
                <a:solidFill>
                  <a:schemeClr val="accent1">
                    <a:lumMod val="50000"/>
                  </a:schemeClr>
                </a:solidFill>
                <a:latin typeface="Berlin Sans FB" panose="020E0602020502020306" pitchFamily="34" charset="0"/>
              </a:rPr>
            </a:br>
            <a:r>
              <a:rPr lang="en-US" sz="4800" b="1" dirty="0">
                <a:solidFill>
                  <a:schemeClr val="bg2">
                    <a:lumMod val="25000"/>
                  </a:schemeClr>
                </a:solidFill>
                <a:latin typeface="Franklin Gothic Book" panose="020B0503020102020204" pitchFamily="34" charset="0"/>
              </a:rPr>
              <a:t>Common reasons for a claim:</a:t>
            </a:r>
            <a:br>
              <a:rPr lang="en-US" sz="4400" dirty="0">
                <a:solidFill>
                  <a:schemeClr val="accent1">
                    <a:lumMod val="50000"/>
                  </a:schemeClr>
                </a:solidFill>
                <a:latin typeface="Berlin Sans FB" panose="020E0602020502020306" pitchFamily="34" charset="0"/>
              </a:rPr>
            </a:br>
            <a:endParaRPr lang="en-US" sz="4400" dirty="0">
              <a:solidFill>
                <a:schemeClr val="accent1">
                  <a:lumMod val="50000"/>
                </a:schemeClr>
              </a:solidFill>
              <a:latin typeface="Berlin Sans FB" panose="020E0602020502020306" pitchFamily="34" charset="0"/>
            </a:endParaRPr>
          </a:p>
        </p:txBody>
      </p:sp>
    </p:spTree>
    <p:extLst>
      <p:ext uri="{BB962C8B-B14F-4D97-AF65-F5344CB8AC3E}">
        <p14:creationId xmlns:p14="http://schemas.microsoft.com/office/powerpoint/2010/main" val="397386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1"/>
            <a:r>
              <a:rPr lang="en-US" sz="3800" dirty="0">
                <a:solidFill>
                  <a:schemeClr val="tx2">
                    <a:lumMod val="75000"/>
                  </a:schemeClr>
                </a:solidFill>
                <a:latin typeface="Franklin Gothic Book" panose="020B0503020102020204" pitchFamily="34" charset="0"/>
              </a:rPr>
              <a:t>Failure to diagnose, manage periodontal disease--</a:t>
            </a:r>
            <a:r>
              <a:rPr lang="en-US" sz="3800" b="1" dirty="0">
                <a:solidFill>
                  <a:schemeClr val="tx2">
                    <a:lumMod val="75000"/>
                  </a:schemeClr>
                </a:solidFill>
                <a:latin typeface="Franklin Gothic Book" panose="020B0503020102020204" pitchFamily="34" charset="0"/>
              </a:rPr>
              <a:t>21%</a:t>
            </a:r>
            <a:endParaRPr lang="en-US" sz="3800" dirty="0">
              <a:solidFill>
                <a:schemeClr val="tx2">
                  <a:lumMod val="75000"/>
                </a:schemeClr>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Root resorption-Generalized--</a:t>
            </a:r>
            <a:r>
              <a:rPr lang="en-US" sz="3800" b="1" dirty="0">
                <a:solidFill>
                  <a:schemeClr val="tx2">
                    <a:lumMod val="75000"/>
                  </a:schemeClr>
                </a:solidFill>
                <a:latin typeface="Franklin Gothic Book" panose="020B0503020102020204" pitchFamily="34" charset="0"/>
              </a:rPr>
              <a:t>17%</a:t>
            </a:r>
            <a:endParaRPr lang="en-US" sz="3800" dirty="0">
              <a:solidFill>
                <a:schemeClr val="tx2">
                  <a:lumMod val="75000"/>
                </a:schemeClr>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Impacted teeth—root resorption, ankylosed teeth, extended treatment times--</a:t>
            </a:r>
            <a:r>
              <a:rPr lang="en-US" sz="3800" b="1" dirty="0">
                <a:solidFill>
                  <a:schemeClr val="tx2">
                    <a:lumMod val="75000"/>
                  </a:schemeClr>
                </a:solidFill>
                <a:latin typeface="Franklin Gothic Book" panose="020B0503020102020204" pitchFamily="34" charset="0"/>
              </a:rPr>
              <a:t>12%</a:t>
            </a:r>
          </a:p>
          <a:p>
            <a:pPr lvl="1"/>
            <a:r>
              <a:rPr lang="en-US" sz="3800" dirty="0">
                <a:solidFill>
                  <a:schemeClr val="tx2">
                    <a:lumMod val="75000"/>
                  </a:schemeClr>
                </a:solidFill>
                <a:latin typeface="Franklin Gothic Book" panose="020B0503020102020204" pitchFamily="34" charset="0"/>
              </a:rPr>
              <a:t>TMJ complaint (usually associated with additional complaints): </a:t>
            </a:r>
            <a:r>
              <a:rPr lang="en-US" sz="3800" b="1" dirty="0">
                <a:solidFill>
                  <a:schemeClr val="tx2">
                    <a:lumMod val="75000"/>
                  </a:schemeClr>
                </a:solidFill>
                <a:latin typeface="Franklin Gothic Book" panose="020B0503020102020204" pitchFamily="34" charset="0"/>
              </a:rPr>
              <a:t>12%</a:t>
            </a:r>
            <a:endParaRPr lang="en-US" sz="3800" dirty="0">
              <a:solidFill>
                <a:schemeClr val="tx2">
                  <a:lumMod val="75000"/>
                </a:schemeClr>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Decalcifications, cavities, especially with clear aligners--</a:t>
            </a:r>
            <a:r>
              <a:rPr lang="en-US" sz="3800" b="1" dirty="0">
                <a:solidFill>
                  <a:schemeClr val="tx2">
                    <a:lumMod val="75000"/>
                  </a:schemeClr>
                </a:solidFill>
                <a:latin typeface="Franklin Gothic Book" panose="020B0503020102020204" pitchFamily="34" charset="0"/>
              </a:rPr>
              <a:t>7%</a:t>
            </a:r>
          </a:p>
          <a:p>
            <a:pPr lvl="1"/>
            <a:r>
              <a:rPr lang="en-US" sz="3800" dirty="0">
                <a:solidFill>
                  <a:schemeClr val="tx2">
                    <a:lumMod val="75000"/>
                  </a:schemeClr>
                </a:solidFill>
                <a:latin typeface="Franklin Gothic Book" panose="020B0503020102020204" pitchFamily="34" charset="0"/>
              </a:rPr>
              <a:t>Other reasons: </a:t>
            </a:r>
            <a:r>
              <a:rPr lang="en-US" sz="3800" b="1" dirty="0">
                <a:solidFill>
                  <a:schemeClr val="tx2">
                    <a:lumMod val="75000"/>
                  </a:schemeClr>
                </a:solidFill>
                <a:latin typeface="Franklin Gothic Book" panose="020B0503020102020204" pitchFamily="34" charset="0"/>
              </a:rPr>
              <a:t>31%</a:t>
            </a:r>
            <a:r>
              <a:rPr lang="en-US" sz="3800" dirty="0">
                <a:solidFill>
                  <a:schemeClr val="tx2">
                    <a:lumMod val="75000"/>
                  </a:schemeClr>
                </a:solidFill>
                <a:latin typeface="Franklin Gothic Book" panose="020B0503020102020204" pitchFamily="34" charset="0"/>
              </a:rPr>
              <a:t> </a:t>
            </a:r>
            <a:endParaRPr lang="en-US" sz="3800" b="1" dirty="0">
              <a:solidFill>
                <a:schemeClr val="tx2">
                  <a:lumMod val="75000"/>
                </a:schemeClr>
              </a:solidFill>
              <a:latin typeface="Franklin Gothic Book" panose="020B05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dirty="0">
                <a:solidFill>
                  <a:schemeClr val="accent1">
                    <a:lumMod val="50000"/>
                  </a:schemeClr>
                </a:solidFill>
                <a:latin typeface="Berlin Sans FB" panose="020E0602020502020306" pitchFamily="34" charset="0"/>
              </a:rPr>
            </a:br>
            <a:r>
              <a:rPr lang="en-US" sz="4800" b="1" dirty="0">
                <a:solidFill>
                  <a:schemeClr val="tx2">
                    <a:lumMod val="75000"/>
                  </a:schemeClr>
                </a:solidFill>
                <a:latin typeface="Franklin Gothic Book" panose="020B0503020102020204" pitchFamily="34" charset="0"/>
              </a:rPr>
              <a:t>Common reasons for a claim:</a:t>
            </a:r>
            <a:br>
              <a:rPr lang="en-US" sz="4400" dirty="0">
                <a:solidFill>
                  <a:schemeClr val="accent1">
                    <a:lumMod val="50000"/>
                  </a:schemeClr>
                </a:solidFill>
                <a:latin typeface="Berlin Sans FB" panose="020E0602020502020306" pitchFamily="34" charset="0"/>
              </a:rPr>
            </a:br>
            <a:endParaRPr lang="en-US" sz="4400" dirty="0">
              <a:solidFill>
                <a:schemeClr val="accent1">
                  <a:lumMod val="50000"/>
                </a:schemeClr>
              </a:solidFill>
              <a:latin typeface="Berlin Sans FB" panose="020E0602020502020306" pitchFamily="34" charset="0"/>
            </a:endParaRPr>
          </a:p>
        </p:txBody>
      </p:sp>
    </p:spTree>
    <p:extLst>
      <p:ext uri="{BB962C8B-B14F-4D97-AF65-F5344CB8AC3E}">
        <p14:creationId xmlns:p14="http://schemas.microsoft.com/office/powerpoint/2010/main" val="305308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6-28 20.30.31">
            <a:extLst>
              <a:ext uri="{FF2B5EF4-FFF2-40B4-BE49-F238E27FC236}">
                <a16:creationId xmlns:a16="http://schemas.microsoft.com/office/drawing/2014/main" id="{A4D16B21-0868-4748-94E8-BC7096E8146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18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071" y="875818"/>
            <a:ext cx="10972800" cy="4191000"/>
          </a:xfrm>
        </p:spPr>
        <p:txBody>
          <a:bodyPr>
            <a:normAutofit/>
          </a:bodyPr>
          <a:lstStyle/>
          <a:p>
            <a:pPr algn="ctr">
              <a:buNone/>
            </a:pPr>
            <a:r>
              <a:rPr lang="en-US" sz="7200" dirty="0">
                <a:solidFill>
                  <a:schemeClr val="tx2">
                    <a:lumMod val="75000"/>
                  </a:schemeClr>
                </a:solidFill>
                <a:latin typeface="Franklin Gothic Book" panose="020B0503020102020204" pitchFamily="34" charset="0"/>
              </a:rPr>
              <a:t>Managing Your</a:t>
            </a:r>
          </a:p>
          <a:p>
            <a:pPr algn="ctr">
              <a:buNone/>
            </a:pPr>
            <a:r>
              <a:rPr lang="en-US" sz="7200" dirty="0">
                <a:solidFill>
                  <a:schemeClr val="tx2">
                    <a:lumMod val="75000"/>
                  </a:schemeClr>
                </a:solidFill>
                <a:latin typeface="Franklin Gothic Book" panose="020B0503020102020204" pitchFamily="34" charset="0"/>
              </a:rPr>
              <a:t>Coverage: </a:t>
            </a:r>
          </a:p>
          <a:p>
            <a:pPr algn="ctr">
              <a:buNone/>
            </a:pPr>
            <a:r>
              <a:rPr lang="en-US" sz="7200" dirty="0">
                <a:solidFill>
                  <a:schemeClr val="tx2">
                    <a:lumMod val="75000"/>
                  </a:schemeClr>
                </a:solidFill>
                <a:latin typeface="Franklin Gothic Book" panose="020B0503020102020204" pitchFamily="34" charset="0"/>
              </a:rPr>
              <a:t>Things you need to know</a:t>
            </a:r>
          </a:p>
        </p:txBody>
      </p:sp>
    </p:spTree>
    <p:extLst>
      <p:ext uri="{BB962C8B-B14F-4D97-AF65-F5344CB8AC3E}">
        <p14:creationId xmlns:p14="http://schemas.microsoft.com/office/powerpoint/2010/main" val="151582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3321" y="1511643"/>
            <a:ext cx="7467600" cy="4495800"/>
          </a:xfrm>
        </p:spPr>
        <p:txBody>
          <a:bodyPr>
            <a:noAutofit/>
          </a:bodyPr>
          <a:lstStyle/>
          <a:p>
            <a:r>
              <a:rPr lang="en-US" sz="3600" dirty="0">
                <a:solidFill>
                  <a:schemeClr val="tx2">
                    <a:lumMod val="75000"/>
                  </a:schemeClr>
                </a:solidFill>
                <a:latin typeface="Franklin Gothic Book" panose="020B0503020102020204" pitchFamily="34" charset="0"/>
              </a:rPr>
              <a:t>Keep policy current and active</a:t>
            </a:r>
          </a:p>
          <a:p>
            <a:r>
              <a:rPr lang="en-US" sz="3600" dirty="0">
                <a:solidFill>
                  <a:schemeClr val="tx2">
                    <a:lumMod val="75000"/>
                  </a:schemeClr>
                </a:solidFill>
                <a:latin typeface="Franklin Gothic Book" panose="020B0503020102020204" pitchFamily="34" charset="0"/>
              </a:rPr>
              <a:t>Know what is in the policy</a:t>
            </a:r>
          </a:p>
          <a:p>
            <a:r>
              <a:rPr lang="en-US" sz="3600" dirty="0">
                <a:solidFill>
                  <a:schemeClr val="tx2">
                    <a:lumMod val="75000"/>
                  </a:schemeClr>
                </a:solidFill>
                <a:latin typeface="Franklin Gothic Book" panose="020B0503020102020204" pitchFamily="34" charset="0"/>
              </a:rPr>
              <a:t>Report changes to practice situation</a:t>
            </a:r>
          </a:p>
          <a:p>
            <a:r>
              <a:rPr lang="en-US" sz="3600" dirty="0">
                <a:solidFill>
                  <a:schemeClr val="tx2">
                    <a:lumMod val="75000"/>
                  </a:schemeClr>
                </a:solidFill>
                <a:latin typeface="Franklin Gothic Book" panose="020B0503020102020204" pitchFamily="34" charset="0"/>
              </a:rPr>
              <a:t>Report claims and potential claims promptly</a:t>
            </a:r>
          </a:p>
        </p:txBody>
      </p:sp>
      <p:sp>
        <p:nvSpPr>
          <p:cNvPr id="3" name="Title 2"/>
          <p:cNvSpPr>
            <a:spLocks noGrp="1"/>
          </p:cNvSpPr>
          <p:nvPr>
            <p:ph type="title"/>
          </p:nvPr>
        </p:nvSpPr>
        <p:spPr/>
        <p:txBody>
          <a:bodyPr>
            <a:normAutofit/>
          </a:bodyPr>
          <a:lstStyle/>
          <a:p>
            <a:pPr algn="ctr"/>
            <a:r>
              <a:rPr lang="en-US" sz="4400" b="1" dirty="0">
                <a:solidFill>
                  <a:schemeClr val="tx2">
                    <a:lumMod val="75000"/>
                  </a:schemeClr>
                </a:solidFill>
                <a:latin typeface="Franklin Gothic Book" panose="020B0503020102020204" pitchFamily="34" charset="0"/>
              </a:rPr>
              <a:t>Maintain your Policy</a:t>
            </a:r>
          </a:p>
        </p:txBody>
      </p:sp>
      <p:pic>
        <p:nvPicPr>
          <p:cNvPr id="1026" name="Picture 2" descr="Image result for Liability Insurance Policy">
            <a:extLst>
              <a:ext uri="{FF2B5EF4-FFF2-40B4-BE49-F238E27FC236}">
                <a16:creationId xmlns:a16="http://schemas.microsoft.com/office/drawing/2014/main" id="{B8944C14-B436-4223-9DF6-B9B1EADF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00" y="2084173"/>
            <a:ext cx="409575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8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9687" y="1333500"/>
            <a:ext cx="8229600" cy="4191000"/>
          </a:xfrm>
        </p:spPr>
        <p:txBody>
          <a:bodyPr>
            <a:noAutofit/>
          </a:bodyPr>
          <a:lstStyle/>
          <a:p>
            <a:r>
              <a:rPr lang="en-US" sz="3200" dirty="0">
                <a:solidFill>
                  <a:schemeClr val="tx2">
                    <a:lumMod val="75000"/>
                  </a:schemeClr>
                </a:solidFill>
              </a:rPr>
              <a:t>AAOIC offers limits of $1,000,000 to $6,000,000</a:t>
            </a:r>
          </a:p>
          <a:p>
            <a:r>
              <a:rPr lang="en-US" sz="3200" dirty="0">
                <a:solidFill>
                  <a:schemeClr val="tx2">
                    <a:lumMod val="75000"/>
                  </a:schemeClr>
                </a:solidFill>
              </a:rPr>
              <a:t>Both Claims-Made and Occurrence Policy Forms</a:t>
            </a:r>
          </a:p>
          <a:p>
            <a:r>
              <a:rPr lang="en-US" sz="3200" dirty="0">
                <a:solidFill>
                  <a:schemeClr val="tx2">
                    <a:lumMod val="75000"/>
                  </a:schemeClr>
                </a:solidFill>
              </a:rPr>
              <a:t>With both shared and separate limits for professional corporations or partnerships</a:t>
            </a:r>
          </a:p>
        </p:txBody>
      </p:sp>
      <p:sp>
        <p:nvSpPr>
          <p:cNvPr id="3" name="Title 2"/>
          <p:cNvSpPr>
            <a:spLocks noGrp="1"/>
          </p:cNvSpPr>
          <p:nvPr>
            <p:ph type="title"/>
          </p:nvPr>
        </p:nvSpPr>
        <p:spPr/>
        <p:txBody>
          <a:bodyPr>
            <a:normAutofit/>
          </a:bodyPr>
          <a:lstStyle/>
          <a:p>
            <a:pPr algn="ctr"/>
            <a:r>
              <a:rPr lang="en-US" sz="4400" b="1" dirty="0">
                <a:solidFill>
                  <a:schemeClr val="tx2">
                    <a:lumMod val="75000"/>
                  </a:schemeClr>
                </a:solidFill>
              </a:rPr>
              <a:t>Be Sure You Have the Right Coverage!</a:t>
            </a:r>
          </a:p>
        </p:txBody>
      </p:sp>
      <p:pic>
        <p:nvPicPr>
          <p:cNvPr id="2050" name="Picture 2" descr="Image result for Liability Insurance Policy">
            <a:extLst>
              <a:ext uri="{FF2B5EF4-FFF2-40B4-BE49-F238E27FC236}">
                <a16:creationId xmlns:a16="http://schemas.microsoft.com/office/drawing/2014/main" id="{5E48F07F-E4D4-4C97-9881-AC70CB820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02" y="1333500"/>
            <a:ext cx="3750111" cy="289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37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638" y="1388075"/>
            <a:ext cx="9144000" cy="4724400"/>
          </a:xfrm>
        </p:spPr>
        <p:txBody>
          <a:bodyPr>
            <a:normAutofit fontScale="25000" lnSpcReduction="20000"/>
          </a:bodyPr>
          <a:lstStyle/>
          <a:p>
            <a:pPr>
              <a:buNone/>
            </a:pPr>
            <a:r>
              <a:rPr lang="en-US" b="1" dirty="0">
                <a:solidFill>
                  <a:schemeClr val="accent1">
                    <a:lumMod val="50000"/>
                  </a:schemeClr>
                </a:solidFill>
              </a:rPr>
              <a:t>	</a:t>
            </a:r>
          </a:p>
          <a:p>
            <a:pPr>
              <a:buNone/>
            </a:pPr>
            <a:r>
              <a:rPr lang="en-US" sz="7600" b="1" dirty="0">
                <a:solidFill>
                  <a:schemeClr val="accent1">
                    <a:lumMod val="50000"/>
                  </a:schemeClr>
                </a:solidFill>
                <a:latin typeface="Franklin Gothic Book" panose="020B0503020102020204" pitchFamily="34" charset="0"/>
              </a:rPr>
              <a:t>   </a:t>
            </a:r>
            <a:r>
              <a:rPr lang="en-US" sz="14400" b="1" dirty="0">
                <a:solidFill>
                  <a:schemeClr val="tx2">
                    <a:lumMod val="75000"/>
                  </a:schemeClr>
                </a:solidFill>
                <a:latin typeface="Franklin Gothic Book" panose="020B0503020102020204" pitchFamily="34" charset="0"/>
              </a:rPr>
              <a:t>   Who is covered: ???</a:t>
            </a:r>
          </a:p>
          <a:p>
            <a:pPr>
              <a:buNone/>
            </a:pPr>
            <a:r>
              <a:rPr lang="en-US" sz="8600" dirty="0">
                <a:solidFill>
                  <a:schemeClr val="tx2">
                    <a:lumMod val="75000"/>
                  </a:schemeClr>
                </a:solidFill>
                <a:latin typeface="Franklin Gothic Book" panose="020B0503020102020204" pitchFamily="34" charset="0"/>
              </a:rPr>
              <a:t> </a:t>
            </a:r>
          </a:p>
          <a:p>
            <a:pPr>
              <a:buNone/>
            </a:pPr>
            <a:r>
              <a:rPr lang="en-US" sz="8600" dirty="0">
                <a:solidFill>
                  <a:schemeClr val="tx2">
                    <a:lumMod val="75000"/>
                  </a:schemeClr>
                </a:solidFill>
                <a:latin typeface="Franklin Gothic Book" panose="020B0503020102020204" pitchFamily="34" charset="0"/>
              </a:rPr>
              <a:t>	 </a:t>
            </a:r>
            <a:endParaRPr lang="en-US" sz="9600" dirty="0">
              <a:solidFill>
                <a:schemeClr val="tx2">
                  <a:lumMod val="75000"/>
                </a:schemeClr>
              </a:solidFill>
              <a:latin typeface="Franklin Gothic Book" panose="020B0503020102020204" pitchFamily="34" charset="0"/>
            </a:endParaRPr>
          </a:p>
          <a:p>
            <a:pPr>
              <a:buNone/>
            </a:pPr>
            <a:r>
              <a:rPr lang="en-US" sz="9600" i="1" dirty="0">
                <a:solidFill>
                  <a:schemeClr val="tx2">
                    <a:lumMod val="75000"/>
                  </a:schemeClr>
                </a:solidFill>
                <a:latin typeface="Franklin Gothic Book" panose="020B0503020102020204" pitchFamily="34" charset="0"/>
              </a:rPr>
              <a:t>	</a:t>
            </a:r>
            <a:r>
              <a:rPr lang="en-US" sz="12800" dirty="0">
                <a:solidFill>
                  <a:schemeClr val="tx2">
                    <a:lumMod val="75000"/>
                  </a:schemeClr>
                </a:solidFill>
                <a:latin typeface="Franklin Gothic Book" panose="020B0503020102020204" pitchFamily="34" charset="0"/>
              </a:rPr>
              <a:t>Employees (other than dentists--including orthodontists) are covered</a:t>
            </a:r>
            <a:r>
              <a:rPr lang="en-US" sz="12800" i="1" dirty="0">
                <a:solidFill>
                  <a:schemeClr val="tx2">
                    <a:lumMod val="75000"/>
                  </a:schemeClr>
                </a:solidFill>
                <a:latin typeface="Franklin Gothic Book" panose="020B0503020102020204" pitchFamily="34" charset="0"/>
              </a:rPr>
              <a:t>, </a:t>
            </a:r>
            <a:r>
              <a:rPr lang="en-US" sz="12800" i="1" u="sng" dirty="0">
                <a:solidFill>
                  <a:schemeClr val="tx2">
                    <a:lumMod val="75000"/>
                  </a:schemeClr>
                </a:solidFill>
                <a:latin typeface="Franklin Gothic Book" panose="020B0503020102020204" pitchFamily="34" charset="0"/>
              </a:rPr>
              <a:t>but only if practicing within the scope of their state dental practice act!</a:t>
            </a:r>
          </a:p>
          <a:p>
            <a:pPr>
              <a:buNone/>
            </a:pPr>
            <a:endParaRPr lang="en-US" sz="11200" i="1" dirty="0">
              <a:solidFill>
                <a:schemeClr val="tx2">
                  <a:lumMod val="75000"/>
                </a:schemeClr>
              </a:solidFill>
              <a:latin typeface="Franklin Gothic Book" panose="020B0503020102020204" pitchFamily="34" charset="0"/>
            </a:endParaRPr>
          </a:p>
          <a:p>
            <a:pPr algn="ctr">
              <a:buNone/>
            </a:pPr>
            <a:endParaRPr lang="en-US" sz="14400" i="1" dirty="0">
              <a:solidFill>
                <a:schemeClr val="tx2">
                  <a:lumMod val="75000"/>
                </a:schemeClr>
              </a:solidFill>
              <a:latin typeface="Franklin Gothic Book" panose="020B0503020102020204" pitchFamily="34" charset="0"/>
            </a:endParaRPr>
          </a:p>
          <a:p>
            <a:pPr algn="ctr">
              <a:buNone/>
            </a:pPr>
            <a:r>
              <a:rPr lang="en-US" sz="11200" b="1" dirty="0">
                <a:solidFill>
                  <a:schemeClr val="accent2">
                    <a:lumMod val="50000"/>
                  </a:schemeClr>
                </a:solidFill>
              </a:rPr>
              <a:t>Visit AAOIC.com for more information!</a:t>
            </a:r>
          </a:p>
          <a:p>
            <a:pPr>
              <a:buNone/>
            </a:pPr>
            <a:endParaRPr lang="en-US" sz="8600" dirty="0">
              <a:solidFill>
                <a:schemeClr val="accent1">
                  <a:lumMod val="50000"/>
                </a:schemeClr>
              </a:solidFill>
              <a:latin typeface="Berlin Sans FB" panose="020E0602020502020306" pitchFamily="34" charset="0"/>
            </a:endParaRPr>
          </a:p>
          <a:p>
            <a:pPr>
              <a:buNone/>
            </a:pPr>
            <a:r>
              <a:rPr lang="en-US" sz="7600" dirty="0">
                <a:solidFill>
                  <a:schemeClr val="accent1">
                    <a:lumMod val="50000"/>
                  </a:schemeClr>
                </a:solidFill>
              </a:rPr>
              <a:t>    </a:t>
            </a:r>
          </a:p>
          <a:p>
            <a:pPr>
              <a:buNone/>
            </a:pPr>
            <a:r>
              <a:rPr lang="en-US" sz="5800" dirty="0">
                <a:solidFill>
                  <a:schemeClr val="accent1">
                    <a:lumMod val="50000"/>
                  </a:schemeClr>
                </a:solidFill>
              </a:rPr>
              <a:t>		</a:t>
            </a:r>
          </a:p>
          <a:p>
            <a:pPr>
              <a:buNone/>
            </a:pPr>
            <a:r>
              <a:rPr lang="en-US" sz="3200" b="1" dirty="0">
                <a:solidFill>
                  <a:schemeClr val="accent1">
                    <a:lumMod val="50000"/>
                  </a:schemeClr>
                </a:solidFill>
              </a:rPr>
              <a:t>	</a:t>
            </a:r>
          </a:p>
          <a:p>
            <a:pPr>
              <a:buNone/>
            </a:pPr>
            <a:r>
              <a:rPr lang="en-US" sz="3200" b="1" dirty="0">
                <a:solidFill>
                  <a:schemeClr val="accent1">
                    <a:lumMod val="50000"/>
                  </a:schemeClr>
                </a:solidFill>
              </a:rPr>
              <a:t>	</a:t>
            </a:r>
            <a:endParaRPr lang="en-US" sz="2800" b="1" i="1" dirty="0">
              <a:solidFill>
                <a:schemeClr val="accent1">
                  <a:lumMod val="50000"/>
                </a:schemeClr>
              </a:solidFill>
            </a:endParaRPr>
          </a:p>
          <a:p>
            <a:pPr>
              <a:buNone/>
            </a:pPr>
            <a:r>
              <a:rPr lang="en-US" sz="2800" b="1" i="1" dirty="0">
                <a:solidFill>
                  <a:schemeClr val="accent1">
                    <a:lumMod val="50000"/>
                  </a:schemeClr>
                </a:solidFill>
              </a:rPr>
              <a:t>		</a:t>
            </a:r>
            <a:endParaRPr lang="en-US" sz="3200" b="1" i="1" dirty="0">
              <a:solidFill>
                <a:schemeClr val="accent1">
                  <a:lumMod val="50000"/>
                </a:schemeClr>
              </a:solidFill>
            </a:endParaRPr>
          </a:p>
          <a:p>
            <a:pPr>
              <a:buNone/>
            </a:pPr>
            <a:endParaRPr lang="en-US" sz="2800" b="1" i="1" dirty="0">
              <a:solidFill>
                <a:schemeClr val="accent1">
                  <a:lumMod val="50000"/>
                </a:schemeClr>
              </a:solidFill>
            </a:endParaRPr>
          </a:p>
          <a:p>
            <a:pPr>
              <a:buNone/>
            </a:pPr>
            <a:endParaRPr lang="en-US" sz="3600" b="1" i="1" dirty="0">
              <a:solidFill>
                <a:schemeClr val="accent1">
                  <a:lumMod val="50000"/>
                </a:schemeClr>
              </a:solidFill>
            </a:endParaRPr>
          </a:p>
        </p:txBody>
      </p:sp>
      <p:sp>
        <p:nvSpPr>
          <p:cNvPr id="2" name="Title 1"/>
          <p:cNvSpPr>
            <a:spLocks noGrp="1"/>
          </p:cNvSpPr>
          <p:nvPr>
            <p:ph type="title"/>
          </p:nvPr>
        </p:nvSpPr>
        <p:spPr>
          <a:xfrm>
            <a:off x="1981200" y="0"/>
            <a:ext cx="7467600" cy="1066800"/>
          </a:xfrm>
        </p:spPr>
        <p:txBody>
          <a:bodyPr>
            <a:noAutofit/>
          </a:bodyPr>
          <a:lstStyle/>
          <a:p>
            <a:pPr algn="ctr"/>
            <a:r>
              <a:rPr lang="en-US" sz="6000" dirty="0">
                <a:solidFill>
                  <a:schemeClr val="tx2">
                    <a:lumMod val="75000"/>
                  </a:schemeClr>
                </a:solidFill>
                <a:latin typeface="Franklin Gothic Book" panose="020B0503020102020204" pitchFamily="34" charset="0"/>
              </a:rPr>
              <a:t>Coverage</a:t>
            </a:r>
          </a:p>
        </p:txBody>
      </p:sp>
      <p:pic>
        <p:nvPicPr>
          <p:cNvPr id="3074" name="Picture 2" descr="Dental Employee Group Ohoto">
            <a:extLst>
              <a:ext uri="{FF2B5EF4-FFF2-40B4-BE49-F238E27FC236}">
                <a16:creationId xmlns:a16="http://schemas.microsoft.com/office/drawing/2014/main" id="{E4FD6BCD-7BE1-4FA0-98DF-10A745F68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22" y="1904741"/>
            <a:ext cx="3149173" cy="314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252729"/>
            <a:ext cx="8459037" cy="4595412"/>
          </a:xfrm>
        </p:spPr>
        <p:txBody>
          <a:bodyPr>
            <a:normAutofit/>
          </a:bodyPr>
          <a:lstStyle/>
          <a:p>
            <a:endParaRPr lang="en-US" sz="2800" b="1" dirty="0">
              <a:solidFill>
                <a:schemeClr val="tx2">
                  <a:lumMod val="75000"/>
                </a:schemeClr>
              </a:solidFill>
            </a:endParaRPr>
          </a:p>
          <a:p>
            <a:endParaRPr lang="en-US" sz="2800" b="1" dirty="0">
              <a:solidFill>
                <a:schemeClr val="tx2">
                  <a:lumMod val="75000"/>
                </a:schemeClr>
              </a:solidFill>
            </a:endParaRPr>
          </a:p>
          <a:p>
            <a:r>
              <a:rPr lang="en-US" sz="3600" b="1" dirty="0">
                <a:solidFill>
                  <a:schemeClr val="tx2">
                    <a:lumMod val="75000"/>
                  </a:schemeClr>
                </a:solidFill>
              </a:rPr>
              <a:t>The main allegation will probably be that you practiced below the “standard of care”</a:t>
            </a:r>
          </a:p>
          <a:p>
            <a:pPr marL="0" indent="0">
              <a:buNone/>
            </a:pPr>
            <a:endParaRPr lang="en-US" sz="3200" b="1" dirty="0">
              <a:solidFill>
                <a:schemeClr val="tx2">
                  <a:lumMod val="75000"/>
                </a:schemeClr>
              </a:solidFill>
            </a:endParaRPr>
          </a:p>
          <a:p>
            <a:r>
              <a:rPr lang="en-US" sz="3600" b="1" dirty="0">
                <a:solidFill>
                  <a:schemeClr val="tx2">
                    <a:lumMod val="75000"/>
                  </a:schemeClr>
                </a:solidFill>
              </a:rPr>
              <a:t>So exactly what is the standard of care</a:t>
            </a:r>
            <a:r>
              <a:rPr lang="en-US" sz="3200" b="1" dirty="0">
                <a:solidFill>
                  <a:schemeClr val="tx2">
                    <a:lumMod val="75000"/>
                  </a:schemeClr>
                </a:solidFill>
              </a:rPr>
              <a:t>?</a:t>
            </a:r>
          </a:p>
          <a:p>
            <a:pPr marL="0" indent="0">
              <a:buNone/>
            </a:pPr>
            <a:endParaRPr lang="en-US" sz="2800" dirty="0"/>
          </a:p>
          <a:p>
            <a:endParaRPr lang="en-US" dirty="0"/>
          </a:p>
          <a:p>
            <a:endParaRPr lang="en-US" dirty="0"/>
          </a:p>
        </p:txBody>
      </p:sp>
      <p:sp>
        <p:nvSpPr>
          <p:cNvPr id="3" name="Title 2"/>
          <p:cNvSpPr>
            <a:spLocks noGrp="1"/>
          </p:cNvSpPr>
          <p:nvPr>
            <p:ph type="title"/>
          </p:nvPr>
        </p:nvSpPr>
        <p:spPr/>
        <p:txBody>
          <a:bodyPr>
            <a:normAutofit/>
          </a:bodyPr>
          <a:lstStyle/>
          <a:p>
            <a:pPr algn="ctr"/>
            <a:r>
              <a:rPr lang="en-US" sz="4400" b="1" dirty="0">
                <a:solidFill>
                  <a:schemeClr val="tx2">
                    <a:lumMod val="75000"/>
                  </a:schemeClr>
                </a:solidFill>
              </a:rPr>
              <a:t>When You Are Sued…</a:t>
            </a:r>
          </a:p>
        </p:txBody>
      </p:sp>
    </p:spTree>
    <p:extLst>
      <p:ext uri="{BB962C8B-B14F-4D97-AF65-F5344CB8AC3E}">
        <p14:creationId xmlns:p14="http://schemas.microsoft.com/office/powerpoint/2010/main" val="8984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7017" y="1219200"/>
            <a:ext cx="10972800" cy="4343400"/>
          </a:xfrm>
        </p:spPr>
        <p:txBody>
          <a:bodyPr>
            <a:normAutofit/>
          </a:bodyPr>
          <a:lstStyle/>
          <a:p>
            <a:pPr marL="0" indent="0" algn="ctr">
              <a:buNone/>
            </a:pPr>
            <a:r>
              <a:rPr lang="en-US" sz="4800" dirty="0">
                <a:solidFill>
                  <a:schemeClr val="accent2">
                    <a:lumMod val="50000"/>
                  </a:schemeClr>
                </a:solidFill>
                <a:latin typeface="+mn-lt"/>
                <a:ea typeface="+mj-ea"/>
                <a:cs typeface="Arial" pitchFamily="34" charset="0"/>
              </a:rPr>
              <a:t>the</a:t>
            </a:r>
          </a:p>
          <a:p>
            <a:pPr marL="0" indent="0" algn="ctr">
              <a:buNone/>
            </a:pPr>
            <a:r>
              <a:rPr lang="en-US" sz="4800" dirty="0">
                <a:solidFill>
                  <a:schemeClr val="accent2">
                    <a:lumMod val="50000"/>
                  </a:schemeClr>
                </a:solidFill>
                <a:latin typeface="+mn-lt"/>
                <a:ea typeface="+mj-ea"/>
                <a:cs typeface="Arial" pitchFamily="34" charset="0"/>
              </a:rPr>
              <a:t>The Orthodontists   Insurance Company,  a Risk Retention Group</a:t>
            </a:r>
          </a:p>
          <a:p>
            <a:pPr marL="0" indent="0" algn="ctr">
              <a:buNone/>
            </a:pPr>
            <a:endParaRPr lang="en-US" sz="4800" dirty="0">
              <a:solidFill>
                <a:schemeClr val="accent2">
                  <a:lumMod val="50000"/>
                </a:schemeClr>
              </a:solidFill>
              <a:latin typeface="+mn-lt"/>
              <a:ea typeface="+mj-ea"/>
              <a:cs typeface="Arial" pitchFamily="34" charset="0"/>
            </a:endParaRPr>
          </a:p>
          <a:p>
            <a:pPr marL="0" indent="0" algn="ctr">
              <a:buNone/>
            </a:pPr>
            <a:endParaRPr lang="en-US" sz="4000" dirty="0"/>
          </a:p>
          <a:p>
            <a:pPr marL="0" indent="0" algn="ctr">
              <a:buNone/>
            </a:pPr>
            <a:endParaRPr lang="en-US" sz="4000" dirty="0"/>
          </a:p>
        </p:txBody>
      </p:sp>
      <p:sp>
        <p:nvSpPr>
          <p:cNvPr id="3" name="Title 2"/>
          <p:cNvSpPr>
            <a:spLocks noGrp="1"/>
          </p:cNvSpPr>
          <p:nvPr>
            <p:ph type="title"/>
          </p:nvPr>
        </p:nvSpPr>
        <p:spPr>
          <a:xfrm>
            <a:off x="406400" y="271272"/>
            <a:ext cx="11176000" cy="1252728"/>
          </a:xfrm>
        </p:spPr>
        <p:txBody>
          <a:bodyPr>
            <a:normAutofit fontScale="90000"/>
          </a:bodyPr>
          <a:lstStyle/>
          <a:p>
            <a:pPr algn="ctr"/>
            <a:r>
              <a:rPr lang="en-US" sz="6000" b="1" dirty="0">
                <a:solidFill>
                  <a:schemeClr val="accent2">
                    <a:lumMod val="50000"/>
                  </a:schemeClr>
                </a:solidFill>
                <a:cs typeface="Arial" charset="0"/>
              </a:rPr>
              <a:t>Sponsored By </a:t>
            </a:r>
            <a:br>
              <a:rPr lang="en-US" dirty="0">
                <a:solidFill>
                  <a:srgbClr val="31B6FD">
                    <a:lumMod val="50000"/>
                  </a:srgbClr>
                </a:solidFill>
                <a:cs typeface="Arial" charset="0"/>
              </a:rPr>
            </a:br>
            <a:r>
              <a:rPr lang="en-US" dirty="0">
                <a:solidFill>
                  <a:srgbClr val="31B6FD">
                    <a:lumMod val="50000"/>
                  </a:srgbClr>
                </a:solidFill>
                <a:cs typeface="Arial" charset="0"/>
              </a:rPr>
              <a:t>  </a:t>
            </a:r>
            <a:endParaRPr lang="en-US" dirty="0"/>
          </a:p>
        </p:txBody>
      </p:sp>
    </p:spTree>
    <p:extLst>
      <p:ext uri="{BB962C8B-B14F-4D97-AF65-F5344CB8AC3E}">
        <p14:creationId xmlns:p14="http://schemas.microsoft.com/office/powerpoint/2010/main" val="377876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81B48-1B9C-4C84-8A2A-ED82F38974C8}"/>
              </a:ext>
            </a:extLst>
          </p:cNvPr>
          <p:cNvSpPr>
            <a:spLocks noGrp="1"/>
          </p:cNvSpPr>
          <p:nvPr>
            <p:ph idx="1"/>
          </p:nvPr>
        </p:nvSpPr>
        <p:spPr>
          <a:xfrm>
            <a:off x="3352800" y="1524000"/>
            <a:ext cx="8779475" cy="4071551"/>
          </a:xfrm>
        </p:spPr>
        <p:txBody>
          <a:bodyPr/>
          <a:lstStyle/>
          <a:p>
            <a:r>
              <a:rPr lang="en-US" sz="2800" b="1" dirty="0">
                <a:solidFill>
                  <a:schemeClr val="tx2">
                    <a:lumMod val="75000"/>
                  </a:schemeClr>
                </a:solidFill>
              </a:rPr>
              <a:t>It is not written anywhere</a:t>
            </a:r>
          </a:p>
          <a:p>
            <a:r>
              <a:rPr lang="en-US" sz="2800" b="1" dirty="0">
                <a:solidFill>
                  <a:schemeClr val="tx2">
                    <a:lumMod val="75000"/>
                  </a:schemeClr>
                </a:solidFill>
              </a:rPr>
              <a:t>It is considered to be: “</a:t>
            </a:r>
            <a:r>
              <a:rPr lang="en-US" sz="2800" b="1" i="1" dirty="0">
                <a:solidFill>
                  <a:schemeClr val="tx2">
                    <a:lumMod val="75000"/>
                  </a:schemeClr>
                </a:solidFill>
              </a:rPr>
              <a:t>What a doctor of similar knowledge and training in your community would have done for a patient in similar circumstances</a:t>
            </a:r>
            <a:r>
              <a:rPr lang="en-US" sz="2800" b="1" dirty="0">
                <a:solidFill>
                  <a:schemeClr val="tx2">
                    <a:lumMod val="75000"/>
                  </a:schemeClr>
                </a:solidFill>
              </a:rPr>
              <a:t>”</a:t>
            </a:r>
          </a:p>
          <a:p>
            <a:r>
              <a:rPr lang="en-US" sz="2800" b="1" dirty="0">
                <a:solidFill>
                  <a:schemeClr val="tx2">
                    <a:lumMod val="75000"/>
                  </a:schemeClr>
                </a:solidFill>
              </a:rPr>
              <a:t>It is based on the testimony of expert witnesses</a:t>
            </a:r>
          </a:p>
          <a:p>
            <a:r>
              <a:rPr lang="en-US" sz="2800" b="1" dirty="0">
                <a:solidFill>
                  <a:schemeClr val="tx2">
                    <a:lumMod val="75000"/>
                  </a:schemeClr>
                </a:solidFill>
              </a:rPr>
              <a:t>And by decisions by judges and juries</a:t>
            </a:r>
          </a:p>
          <a:p>
            <a:r>
              <a:rPr lang="en-US" sz="2800" b="1" dirty="0">
                <a:solidFill>
                  <a:schemeClr val="tx2">
                    <a:lumMod val="75000"/>
                  </a:schemeClr>
                </a:solidFill>
              </a:rPr>
              <a:t>The standard of care literally evolves over time</a:t>
            </a:r>
          </a:p>
          <a:p>
            <a:endParaRPr lang="en-US" dirty="0"/>
          </a:p>
        </p:txBody>
      </p:sp>
      <p:sp>
        <p:nvSpPr>
          <p:cNvPr id="3" name="Title 2">
            <a:extLst>
              <a:ext uri="{FF2B5EF4-FFF2-40B4-BE49-F238E27FC236}">
                <a16:creationId xmlns:a16="http://schemas.microsoft.com/office/drawing/2014/main" id="{5D20DA90-6D8F-48A0-972A-0B08510736D2}"/>
              </a:ext>
            </a:extLst>
          </p:cNvPr>
          <p:cNvSpPr>
            <a:spLocks noGrp="1"/>
          </p:cNvSpPr>
          <p:nvPr>
            <p:ph type="title"/>
          </p:nvPr>
        </p:nvSpPr>
        <p:spPr>
          <a:xfrm>
            <a:off x="508000" y="0"/>
            <a:ext cx="11176000" cy="1252728"/>
          </a:xfrm>
        </p:spPr>
        <p:txBody>
          <a:bodyPr>
            <a:normAutofit/>
          </a:bodyPr>
          <a:lstStyle/>
          <a:p>
            <a:pPr algn="ctr"/>
            <a:r>
              <a:rPr lang="en-US" sz="4800" b="1" dirty="0">
                <a:solidFill>
                  <a:schemeClr val="tx2">
                    <a:lumMod val="75000"/>
                  </a:schemeClr>
                </a:solidFill>
              </a:rPr>
              <a:t>Standard of Care</a:t>
            </a:r>
          </a:p>
        </p:txBody>
      </p:sp>
      <p:pic>
        <p:nvPicPr>
          <p:cNvPr id="4098" name="Picture 2" descr="People in Courtroom">
            <a:extLst>
              <a:ext uri="{FF2B5EF4-FFF2-40B4-BE49-F238E27FC236}">
                <a16:creationId xmlns:a16="http://schemas.microsoft.com/office/drawing/2014/main" id="{98436DB2-85F4-4FA3-BAC4-CA8CC089C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4" y="2362200"/>
            <a:ext cx="2988275" cy="298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6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27991" y="1507524"/>
            <a:ext cx="9164009" cy="4355757"/>
          </a:xfrm>
        </p:spPr>
        <p:txBody>
          <a:bodyPr>
            <a:normAutofit/>
          </a:bodyPr>
          <a:lstStyle/>
          <a:p>
            <a:r>
              <a:rPr lang="en-US" sz="2800" b="1" dirty="0">
                <a:solidFill>
                  <a:schemeClr val="tx2">
                    <a:lumMod val="75000"/>
                  </a:schemeClr>
                </a:solidFill>
              </a:rPr>
              <a:t>From your state Dental Board</a:t>
            </a:r>
          </a:p>
          <a:p>
            <a:r>
              <a:rPr lang="en-US" sz="2800" b="1" dirty="0">
                <a:solidFill>
                  <a:schemeClr val="tx2">
                    <a:lumMod val="75000"/>
                  </a:schemeClr>
                </a:solidFill>
              </a:rPr>
              <a:t>You could be fined</a:t>
            </a:r>
          </a:p>
          <a:p>
            <a:r>
              <a:rPr lang="en-US" sz="2800" b="1" dirty="0">
                <a:solidFill>
                  <a:schemeClr val="tx2">
                    <a:lumMod val="75000"/>
                  </a:schemeClr>
                </a:solidFill>
              </a:rPr>
              <a:t>And/or have your dental license revoked or suspended</a:t>
            </a:r>
          </a:p>
          <a:p>
            <a:r>
              <a:rPr lang="en-US" sz="2800" b="1" dirty="0">
                <a:solidFill>
                  <a:schemeClr val="tx2">
                    <a:lumMod val="75000"/>
                  </a:schemeClr>
                </a:solidFill>
              </a:rPr>
              <a:t>And often times, there are findings beyond the scope of the original complaint as you are investigated!!  They look at everything!!</a:t>
            </a:r>
          </a:p>
          <a:p>
            <a:r>
              <a:rPr lang="en-US" sz="2800" b="1" dirty="0">
                <a:solidFill>
                  <a:schemeClr val="tx2">
                    <a:lumMod val="75000"/>
                  </a:schemeClr>
                </a:solidFill>
              </a:rPr>
              <a:t>Fortunately, AAOIC will assist you in responding to dental board complaints</a:t>
            </a:r>
          </a:p>
        </p:txBody>
      </p:sp>
      <p:sp>
        <p:nvSpPr>
          <p:cNvPr id="3" name="Title 2"/>
          <p:cNvSpPr>
            <a:spLocks noGrp="1"/>
          </p:cNvSpPr>
          <p:nvPr>
            <p:ph type="title"/>
          </p:nvPr>
        </p:nvSpPr>
        <p:spPr/>
        <p:txBody>
          <a:bodyPr>
            <a:normAutofit/>
          </a:bodyPr>
          <a:lstStyle/>
          <a:p>
            <a:pPr algn="ctr"/>
            <a:r>
              <a:rPr lang="en-US" sz="4400" b="1" dirty="0">
                <a:solidFill>
                  <a:schemeClr val="tx2">
                    <a:lumMod val="75000"/>
                  </a:schemeClr>
                </a:solidFill>
              </a:rPr>
              <a:t>You May Also Receive A Regulatory Complaint</a:t>
            </a:r>
          </a:p>
        </p:txBody>
      </p:sp>
      <p:pic>
        <p:nvPicPr>
          <p:cNvPr id="5122" name="Picture 2" descr="See the source image">
            <a:extLst>
              <a:ext uri="{FF2B5EF4-FFF2-40B4-BE49-F238E27FC236}">
                <a16:creationId xmlns:a16="http://schemas.microsoft.com/office/drawing/2014/main" id="{417D30BE-4C5D-49F0-8D28-0B7E4DCE3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8397"/>
            <a:ext cx="3089482" cy="400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5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a:t>“</a:t>
            </a:r>
            <a:r>
              <a:rPr lang="en-US" sz="2800" b="1" dirty="0"/>
              <a:t>When you are first made aware of an orthodontic incident (or an alleged incident) you must immediately provide written notice of any such orthodontic incident to AAOIC”</a:t>
            </a:r>
          </a:p>
          <a:p>
            <a:pPr marL="0" indent="0">
              <a:buNone/>
            </a:pPr>
            <a:endParaRPr lang="en-US" b="1" dirty="0"/>
          </a:p>
          <a:p>
            <a:pPr marL="0" indent="0" algn="ctr">
              <a:buNone/>
            </a:pPr>
            <a:r>
              <a:rPr lang="en-US" sz="4400" b="1" dirty="0"/>
              <a:t>Why?</a:t>
            </a:r>
          </a:p>
          <a:p>
            <a:pPr marL="0" indent="0" algn="ctr">
              <a:buNone/>
            </a:pPr>
            <a:endParaRPr lang="en-US" sz="4400" b="1" dirty="0"/>
          </a:p>
          <a:p>
            <a:pPr marL="0" indent="0">
              <a:buNone/>
            </a:pPr>
            <a:r>
              <a:rPr lang="en-US" sz="2800" b="1" dirty="0"/>
              <a:t>Because the sooner we are made aware of the incident, the sooner we will be able to assist in planning the best possible strategy </a:t>
            </a:r>
            <a:r>
              <a:rPr lang="en-US" sz="2800" b="1" i="1" dirty="0"/>
              <a:t>for you</a:t>
            </a:r>
            <a:r>
              <a:rPr lang="en-US" sz="2800" b="1" dirty="0"/>
              <a:t>!</a:t>
            </a:r>
          </a:p>
          <a:p>
            <a:endParaRPr lang="en-US" dirty="0"/>
          </a:p>
        </p:txBody>
      </p:sp>
      <p:sp>
        <p:nvSpPr>
          <p:cNvPr id="3" name="Title 2"/>
          <p:cNvSpPr>
            <a:spLocks noGrp="1"/>
          </p:cNvSpPr>
          <p:nvPr>
            <p:ph type="title"/>
          </p:nvPr>
        </p:nvSpPr>
        <p:spPr/>
        <p:txBody>
          <a:bodyPr>
            <a:normAutofit/>
          </a:bodyPr>
          <a:lstStyle/>
          <a:p>
            <a:pPr algn="ctr"/>
            <a:r>
              <a:rPr lang="en-US" sz="4400" b="1" dirty="0">
                <a:solidFill>
                  <a:schemeClr val="tx2">
                    <a:lumMod val="75000"/>
                  </a:schemeClr>
                </a:solidFill>
              </a:rPr>
              <a:t>Immediate Reporting Is Required!</a:t>
            </a:r>
          </a:p>
        </p:txBody>
      </p:sp>
    </p:spTree>
    <p:extLst>
      <p:ext uri="{BB962C8B-B14F-4D97-AF65-F5344CB8AC3E}">
        <p14:creationId xmlns:p14="http://schemas.microsoft.com/office/powerpoint/2010/main" val="14535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E34E09-7927-4282-9EF0-777BF7E0D088}"/>
              </a:ext>
            </a:extLst>
          </p:cNvPr>
          <p:cNvSpPr>
            <a:spLocks noGrp="1"/>
          </p:cNvSpPr>
          <p:nvPr>
            <p:ph idx="1"/>
          </p:nvPr>
        </p:nvSpPr>
        <p:spPr>
          <a:xfrm>
            <a:off x="3810000" y="1333500"/>
            <a:ext cx="8259238" cy="4191000"/>
          </a:xfrm>
        </p:spPr>
        <p:txBody>
          <a:bodyPr>
            <a:normAutofit fontScale="92500" lnSpcReduction="20000"/>
          </a:bodyPr>
          <a:lstStyle/>
          <a:p>
            <a:r>
              <a:rPr lang="en-US" sz="2800" dirty="0">
                <a:solidFill>
                  <a:schemeClr val="tx2">
                    <a:lumMod val="75000"/>
                  </a:schemeClr>
                </a:solidFill>
              </a:rPr>
              <a:t>ALL Carriers report all settlements/verdicts/judgements to the </a:t>
            </a:r>
            <a:r>
              <a:rPr lang="en-US" sz="2800" b="1" u="sng" dirty="0">
                <a:solidFill>
                  <a:schemeClr val="tx2">
                    <a:lumMod val="75000"/>
                  </a:schemeClr>
                </a:solidFill>
              </a:rPr>
              <a:t>National Practitioners Data Bank</a:t>
            </a:r>
            <a:endParaRPr lang="en-US" sz="2800" u="sng" dirty="0">
              <a:solidFill>
                <a:schemeClr val="tx2">
                  <a:lumMod val="75000"/>
                </a:schemeClr>
              </a:solidFill>
            </a:endParaRPr>
          </a:p>
          <a:p>
            <a:r>
              <a:rPr lang="en-US" sz="2800" dirty="0">
                <a:solidFill>
                  <a:schemeClr val="tx2">
                    <a:lumMod val="75000"/>
                  </a:schemeClr>
                </a:solidFill>
              </a:rPr>
              <a:t>Information in the Data Bank is </a:t>
            </a:r>
            <a:r>
              <a:rPr lang="en-US" sz="2800" u="sng" dirty="0">
                <a:solidFill>
                  <a:schemeClr val="tx2">
                    <a:lumMod val="75000"/>
                  </a:schemeClr>
                </a:solidFill>
              </a:rPr>
              <a:t>confidential</a:t>
            </a:r>
          </a:p>
          <a:p>
            <a:r>
              <a:rPr lang="en-US" sz="2800" dirty="0">
                <a:solidFill>
                  <a:schemeClr val="tx2">
                    <a:lumMod val="75000"/>
                  </a:schemeClr>
                </a:solidFill>
              </a:rPr>
              <a:t>Fee refunds paid by doctors (from personal funds)—</a:t>
            </a:r>
            <a:r>
              <a:rPr lang="en-US" sz="2800" u="sng" dirty="0">
                <a:solidFill>
                  <a:schemeClr val="tx2">
                    <a:lumMod val="75000"/>
                  </a:schemeClr>
                </a:solidFill>
              </a:rPr>
              <a:t>not reportable</a:t>
            </a:r>
          </a:p>
          <a:p>
            <a:r>
              <a:rPr lang="en-US" sz="2800" dirty="0">
                <a:solidFill>
                  <a:schemeClr val="tx2">
                    <a:lumMod val="75000"/>
                  </a:schemeClr>
                </a:solidFill>
              </a:rPr>
              <a:t>Who can access the information in </a:t>
            </a:r>
            <a:r>
              <a:rPr lang="en-US" sz="2800" b="1" dirty="0">
                <a:solidFill>
                  <a:schemeClr val="tx2">
                    <a:lumMod val="75000"/>
                  </a:schemeClr>
                </a:solidFill>
              </a:rPr>
              <a:t>NPDB</a:t>
            </a:r>
            <a:r>
              <a:rPr lang="en-US" sz="2800" dirty="0">
                <a:solidFill>
                  <a:schemeClr val="tx2">
                    <a:lumMod val="75000"/>
                  </a:schemeClr>
                </a:solidFill>
              </a:rPr>
              <a:t>?</a:t>
            </a:r>
          </a:p>
          <a:p>
            <a:pPr marL="0" indent="0">
              <a:buNone/>
            </a:pPr>
            <a:r>
              <a:rPr lang="en-US" sz="2800" dirty="0">
                <a:solidFill>
                  <a:schemeClr val="tx2">
                    <a:lumMod val="75000"/>
                  </a:schemeClr>
                </a:solidFill>
              </a:rPr>
              <a:t>            Regulatory agencies (State Dental Boards)</a:t>
            </a:r>
          </a:p>
          <a:p>
            <a:pPr marL="0" indent="0">
              <a:buNone/>
            </a:pPr>
            <a:r>
              <a:rPr lang="en-US" sz="2800" dirty="0">
                <a:solidFill>
                  <a:schemeClr val="tx2">
                    <a:lumMod val="75000"/>
                  </a:schemeClr>
                </a:solidFill>
              </a:rPr>
              <a:t>            Managed Care Facilities and their legal staff</a:t>
            </a:r>
          </a:p>
          <a:p>
            <a:pPr marL="0" indent="0">
              <a:buNone/>
            </a:pPr>
            <a:r>
              <a:rPr lang="en-US" sz="2800" dirty="0">
                <a:solidFill>
                  <a:schemeClr val="tx2">
                    <a:lumMod val="75000"/>
                  </a:schemeClr>
                </a:solidFill>
              </a:rPr>
              <a:t>            Hospitals and their legal staff</a:t>
            </a:r>
          </a:p>
          <a:p>
            <a:pPr marL="0" indent="0">
              <a:buNone/>
            </a:pPr>
            <a:r>
              <a:rPr lang="en-US" sz="2800" b="1" dirty="0">
                <a:solidFill>
                  <a:schemeClr val="tx2">
                    <a:lumMod val="75000"/>
                  </a:schemeClr>
                </a:solidFill>
              </a:rPr>
              <a:t>**</a:t>
            </a:r>
            <a:r>
              <a:rPr lang="en-US" sz="2800" b="1" i="1" dirty="0">
                <a:solidFill>
                  <a:schemeClr val="tx2">
                    <a:lumMod val="75000"/>
                  </a:schemeClr>
                </a:solidFill>
              </a:rPr>
              <a:t>Patients, colleagues  and their legal representatives do NOT have access to info in NPDB</a:t>
            </a:r>
            <a:r>
              <a:rPr lang="en-US" sz="2800" b="1" dirty="0">
                <a:solidFill>
                  <a:schemeClr val="tx2">
                    <a:lumMod val="75000"/>
                  </a:schemeClr>
                </a:solidFill>
              </a:rPr>
              <a:t>.</a:t>
            </a:r>
          </a:p>
          <a:p>
            <a:pPr marL="0" indent="0">
              <a:buNone/>
            </a:pPr>
            <a:endParaRPr lang="en-US" dirty="0"/>
          </a:p>
        </p:txBody>
      </p:sp>
      <p:sp>
        <p:nvSpPr>
          <p:cNvPr id="3" name="Title 2">
            <a:extLst>
              <a:ext uri="{FF2B5EF4-FFF2-40B4-BE49-F238E27FC236}">
                <a16:creationId xmlns:a16="http://schemas.microsoft.com/office/drawing/2014/main" id="{407084AF-3E65-49A0-8B48-10E8B2487B39}"/>
              </a:ext>
            </a:extLst>
          </p:cNvPr>
          <p:cNvSpPr>
            <a:spLocks noGrp="1"/>
          </p:cNvSpPr>
          <p:nvPr>
            <p:ph type="title"/>
          </p:nvPr>
        </p:nvSpPr>
        <p:spPr/>
        <p:txBody>
          <a:bodyPr>
            <a:normAutofit/>
          </a:bodyPr>
          <a:lstStyle/>
          <a:p>
            <a:pPr algn="ctr"/>
            <a:r>
              <a:rPr lang="en-US" sz="4400" b="1" dirty="0">
                <a:solidFill>
                  <a:schemeClr val="tx2">
                    <a:lumMod val="75000"/>
                  </a:schemeClr>
                </a:solidFill>
              </a:rPr>
              <a:t>What happens if I have to pay a Judgement?</a:t>
            </a:r>
          </a:p>
        </p:txBody>
      </p:sp>
      <p:pic>
        <p:nvPicPr>
          <p:cNvPr id="6146" name="Picture 2" descr="Image result for national practitioner data bank">
            <a:extLst>
              <a:ext uri="{FF2B5EF4-FFF2-40B4-BE49-F238E27FC236}">
                <a16:creationId xmlns:a16="http://schemas.microsoft.com/office/drawing/2014/main" id="{C07159BE-6E35-4014-86BB-1094D84C5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3668"/>
            <a:ext cx="3810000" cy="134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8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
            <a:ext cx="11176000" cy="1510145"/>
          </a:xfrm>
        </p:spPr>
        <p:txBody>
          <a:bodyPr>
            <a:normAutofit/>
          </a:bodyPr>
          <a:lstStyle/>
          <a:p>
            <a:pPr algn="ctr"/>
            <a:r>
              <a:rPr lang="en-US" sz="4000" b="1" dirty="0">
                <a:solidFill>
                  <a:schemeClr val="bg2">
                    <a:lumMod val="25000"/>
                  </a:schemeClr>
                </a:solidFill>
              </a:rPr>
              <a:t>SO WHAT HAPPENS IF I GET A LAWSUIT SERVED AGAINST ME??</a:t>
            </a:r>
          </a:p>
        </p:txBody>
      </p:sp>
      <p:sp>
        <p:nvSpPr>
          <p:cNvPr id="3" name="Content Placeholder 2"/>
          <p:cNvSpPr>
            <a:spLocks noGrp="1"/>
          </p:cNvSpPr>
          <p:nvPr>
            <p:ph idx="1"/>
          </p:nvPr>
        </p:nvSpPr>
        <p:spPr>
          <a:xfrm>
            <a:off x="609600" y="1510145"/>
            <a:ext cx="10972800" cy="4191000"/>
          </a:xfrm>
        </p:spPr>
        <p:txBody>
          <a:bodyPr>
            <a:normAutofit/>
          </a:bodyPr>
          <a:lstStyle/>
          <a:p>
            <a:pPr>
              <a:buFont typeface="Arial" panose="020B0604020202020204" pitchFamily="34" charset="0"/>
              <a:buChar char="•"/>
            </a:pPr>
            <a:r>
              <a:rPr lang="en-US" sz="2800" dirty="0">
                <a:solidFill>
                  <a:schemeClr val="bg2">
                    <a:lumMod val="25000"/>
                  </a:schemeClr>
                </a:solidFill>
              </a:rPr>
              <a:t>Report the incident immediately to AAOIC  (there is a 45-day grace period)</a:t>
            </a:r>
          </a:p>
          <a:p>
            <a:pPr>
              <a:buFont typeface="Arial" panose="020B0604020202020204" pitchFamily="34" charset="0"/>
              <a:buChar char="•"/>
            </a:pPr>
            <a:r>
              <a:rPr lang="en-US" sz="2800" dirty="0">
                <a:solidFill>
                  <a:schemeClr val="bg2">
                    <a:lumMod val="25000"/>
                  </a:schemeClr>
                </a:solidFill>
              </a:rPr>
              <a:t>Staff requests all patient information from insured</a:t>
            </a:r>
          </a:p>
          <a:p>
            <a:pPr>
              <a:buFont typeface="Arial" panose="020B0604020202020204" pitchFamily="34" charset="0"/>
              <a:buChar char="•"/>
            </a:pPr>
            <a:r>
              <a:rPr lang="en-US" sz="2800" dirty="0">
                <a:solidFill>
                  <a:schemeClr val="bg2">
                    <a:lumMod val="25000"/>
                  </a:schemeClr>
                </a:solidFill>
              </a:rPr>
              <a:t>Staff produces a “Claim Summary Report”  which includes policy number, limits of coverage, claim number/name of insured, patient/DOB, date received, attorney names (defense &amp; plaintiff), expert witnesses, coverage, facts, informed consent, liability issues, settlement range/damages</a:t>
            </a:r>
          </a:p>
          <a:p>
            <a:pPr>
              <a:buFont typeface="Arial" panose="020B0604020202020204" pitchFamily="34" charset="0"/>
              <a:buChar char="•"/>
            </a:pPr>
            <a:endParaRPr lang="en-US" dirty="0">
              <a:solidFill>
                <a:schemeClr val="bg2">
                  <a:lumMod val="25000"/>
                </a:schemeClr>
              </a:solidFill>
            </a:endParaRPr>
          </a:p>
          <a:p>
            <a:pPr marL="0" indent="0">
              <a:buNone/>
            </a:pPr>
            <a:endParaRPr lang="en-US" dirty="0"/>
          </a:p>
        </p:txBody>
      </p:sp>
    </p:spTree>
    <p:extLst>
      <p:ext uri="{BB962C8B-B14F-4D97-AF65-F5344CB8AC3E}">
        <p14:creationId xmlns:p14="http://schemas.microsoft.com/office/powerpoint/2010/main" val="176746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D4C145-05B7-4D98-9781-ED5F64893B77}"/>
              </a:ext>
            </a:extLst>
          </p:cNvPr>
          <p:cNvSpPr>
            <a:spLocks noGrp="1"/>
          </p:cNvSpPr>
          <p:nvPr>
            <p:ph idx="1"/>
          </p:nvPr>
        </p:nvSpPr>
        <p:spPr/>
        <p:txBody>
          <a:bodyPr>
            <a:normAutofit lnSpcReduction="10000"/>
          </a:bodyPr>
          <a:lstStyle/>
          <a:p>
            <a:pPr>
              <a:buFont typeface="Arial" panose="020B0604020202020204" pitchFamily="34" charset="0"/>
              <a:buChar char="•"/>
            </a:pPr>
            <a:r>
              <a:rPr lang="en-US" sz="2800" dirty="0"/>
              <a:t>Claims committee (4 orthodontists) reviews all records assessing standard of care and appropriateness of treatment and the level of liability for the insured (if any).</a:t>
            </a:r>
          </a:p>
          <a:p>
            <a:pPr>
              <a:buFont typeface="Arial" panose="020B0604020202020204" pitchFamily="34" charset="0"/>
              <a:buChar char="•"/>
            </a:pPr>
            <a:r>
              <a:rPr lang="en-US" sz="2800" dirty="0"/>
              <a:t>Defense Counsel is assigned, and expert witness reviews the records  </a:t>
            </a:r>
          </a:p>
          <a:p>
            <a:pPr>
              <a:buFont typeface="Arial" panose="020B0604020202020204" pitchFamily="34" charset="0"/>
              <a:buChar char="•"/>
            </a:pPr>
            <a:r>
              <a:rPr lang="en-US" sz="2800" dirty="0"/>
              <a:t>Discovery: requests records from all treaters, depositions and assignment of additional experts</a:t>
            </a:r>
          </a:p>
          <a:p>
            <a:pPr>
              <a:buFont typeface="Arial" panose="020B0604020202020204" pitchFamily="34" charset="0"/>
              <a:buChar char="•"/>
            </a:pPr>
            <a:r>
              <a:rPr lang="en-US" sz="2800" dirty="0"/>
              <a:t>Attempts at settlement with </a:t>
            </a:r>
            <a:r>
              <a:rPr lang="en-US" sz="2800" dirty="0">
                <a:solidFill>
                  <a:schemeClr val="tx1"/>
                </a:solidFill>
              </a:rPr>
              <a:t>consent </a:t>
            </a:r>
            <a:r>
              <a:rPr lang="en-US" sz="2800" dirty="0"/>
              <a:t>of insured or decision to go to trial</a:t>
            </a:r>
          </a:p>
          <a:p>
            <a:pPr>
              <a:buFont typeface="Arial" panose="020B0604020202020204" pitchFamily="34" charset="0"/>
              <a:buChar char="•"/>
            </a:pPr>
            <a:r>
              <a:rPr lang="en-US" sz="2800" dirty="0"/>
              <a:t>It can take months or even years to reach a conclusion</a:t>
            </a:r>
          </a:p>
          <a:p>
            <a:endParaRPr lang="en-US" dirty="0"/>
          </a:p>
        </p:txBody>
      </p:sp>
      <p:sp>
        <p:nvSpPr>
          <p:cNvPr id="3" name="Title 2">
            <a:extLst>
              <a:ext uri="{FF2B5EF4-FFF2-40B4-BE49-F238E27FC236}">
                <a16:creationId xmlns:a16="http://schemas.microsoft.com/office/drawing/2014/main" id="{B61B9538-5910-4B79-86E3-1D3DF0A50284}"/>
              </a:ext>
            </a:extLst>
          </p:cNvPr>
          <p:cNvSpPr>
            <a:spLocks noGrp="1"/>
          </p:cNvSpPr>
          <p:nvPr>
            <p:ph type="title"/>
          </p:nvPr>
        </p:nvSpPr>
        <p:spPr>
          <a:xfrm>
            <a:off x="406400" y="0"/>
            <a:ext cx="11176000" cy="1524000"/>
          </a:xfrm>
        </p:spPr>
        <p:txBody>
          <a:bodyPr>
            <a:normAutofit/>
          </a:bodyPr>
          <a:lstStyle/>
          <a:p>
            <a:pPr algn="ctr"/>
            <a:r>
              <a:rPr lang="en-US" sz="4000" b="1" dirty="0">
                <a:solidFill>
                  <a:schemeClr val="bg2">
                    <a:lumMod val="25000"/>
                  </a:schemeClr>
                </a:solidFill>
              </a:rPr>
              <a:t>SO WHAT HAPPENS IF I GET A LAWSUIT SERVED AGAINST ME??</a:t>
            </a:r>
            <a:endParaRPr lang="en-US" sz="4000" b="1" dirty="0"/>
          </a:p>
        </p:txBody>
      </p:sp>
    </p:spTree>
    <p:extLst>
      <p:ext uri="{BB962C8B-B14F-4D97-AF65-F5344CB8AC3E}">
        <p14:creationId xmlns:p14="http://schemas.microsoft.com/office/powerpoint/2010/main" val="640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bg2">
                    <a:lumMod val="25000"/>
                  </a:schemeClr>
                </a:solidFill>
              </a:rPr>
              <a:t>HOW DO I GET OUT OF THE LAWSUIT??</a:t>
            </a:r>
          </a:p>
        </p:txBody>
      </p:sp>
      <p:sp>
        <p:nvSpPr>
          <p:cNvPr id="3" name="Content Placeholder 2"/>
          <p:cNvSpPr>
            <a:spLocks noGrp="1"/>
          </p:cNvSpPr>
          <p:nvPr>
            <p:ph idx="1"/>
          </p:nvPr>
        </p:nvSpPr>
        <p:spPr>
          <a:xfrm>
            <a:off x="685800" y="1333500"/>
            <a:ext cx="10972800" cy="4191000"/>
          </a:xfrm>
        </p:spPr>
        <p:txBody>
          <a:bodyPr>
            <a:normAutofit fontScale="92500" lnSpcReduction="20000"/>
          </a:bodyPr>
          <a:lstStyle/>
          <a:p>
            <a:pPr>
              <a:buFont typeface="Arial" panose="020B0604020202020204" pitchFamily="34" charset="0"/>
              <a:buChar char="•"/>
            </a:pPr>
            <a:r>
              <a:rPr lang="en-US" sz="3000" dirty="0">
                <a:solidFill>
                  <a:schemeClr val="bg2">
                    <a:lumMod val="25000"/>
                  </a:schemeClr>
                </a:solidFill>
              </a:rPr>
              <a:t>There is no “easy out”--the legal process must run its course:</a:t>
            </a:r>
          </a:p>
          <a:p>
            <a:pPr lvl="1">
              <a:buFont typeface="Arial" panose="020B0604020202020204" pitchFamily="34" charset="0"/>
              <a:buChar char="•"/>
            </a:pPr>
            <a:r>
              <a:rPr lang="en-US" sz="2400" dirty="0">
                <a:solidFill>
                  <a:schemeClr val="bg2">
                    <a:lumMod val="25000"/>
                  </a:schemeClr>
                </a:solidFill>
              </a:rPr>
              <a:t>Trial</a:t>
            </a:r>
          </a:p>
          <a:p>
            <a:pPr lvl="1">
              <a:buFont typeface="Arial" panose="020B0604020202020204" pitchFamily="34" charset="0"/>
              <a:buChar char="•"/>
            </a:pPr>
            <a:r>
              <a:rPr lang="en-US" sz="2400" dirty="0">
                <a:solidFill>
                  <a:schemeClr val="bg2">
                    <a:lumMod val="25000"/>
                  </a:schemeClr>
                </a:solidFill>
              </a:rPr>
              <a:t>Fee refund</a:t>
            </a:r>
          </a:p>
          <a:p>
            <a:pPr lvl="1">
              <a:buFont typeface="Arial" panose="020B0604020202020204" pitchFamily="34" charset="0"/>
              <a:buChar char="•"/>
            </a:pPr>
            <a:r>
              <a:rPr lang="en-US" sz="2400" dirty="0">
                <a:solidFill>
                  <a:schemeClr val="bg2">
                    <a:lumMod val="25000"/>
                  </a:schemeClr>
                </a:solidFill>
              </a:rPr>
              <a:t>Settlement with plaintiff</a:t>
            </a:r>
          </a:p>
          <a:p>
            <a:pPr lvl="1">
              <a:buFont typeface="Arial" panose="020B0604020202020204" pitchFamily="34" charset="0"/>
              <a:buChar char="•"/>
            </a:pPr>
            <a:r>
              <a:rPr lang="en-US" sz="2400" dirty="0">
                <a:solidFill>
                  <a:schemeClr val="bg2">
                    <a:lumMod val="25000"/>
                  </a:schemeClr>
                </a:solidFill>
              </a:rPr>
              <a:t>Dismissal</a:t>
            </a:r>
          </a:p>
          <a:p>
            <a:pPr>
              <a:buFont typeface="Arial" panose="020B0604020202020204" pitchFamily="34" charset="0"/>
              <a:buChar char="•"/>
            </a:pPr>
            <a:r>
              <a:rPr lang="en-US" sz="3000" dirty="0">
                <a:solidFill>
                  <a:schemeClr val="bg2">
                    <a:lumMod val="25000"/>
                  </a:schemeClr>
                </a:solidFill>
              </a:rPr>
              <a:t>Maybe the least intrusive method to resolve any issue is with a fee refund accompanied by a release and waiver from the patient</a:t>
            </a:r>
          </a:p>
          <a:p>
            <a:pPr>
              <a:buFont typeface="Arial" panose="020B0604020202020204" pitchFamily="34" charset="0"/>
              <a:buChar char="•"/>
            </a:pPr>
            <a:r>
              <a:rPr lang="en-US" sz="3000" dirty="0">
                <a:solidFill>
                  <a:schemeClr val="bg2">
                    <a:lumMod val="25000"/>
                  </a:schemeClr>
                </a:solidFill>
              </a:rPr>
              <a:t>Refunds by insured require no reporting (personal or cashiers check – not office check)</a:t>
            </a:r>
          </a:p>
          <a:p>
            <a:pPr>
              <a:buFont typeface="Arial" panose="020B0604020202020204" pitchFamily="34" charset="0"/>
              <a:buChar char="•"/>
            </a:pPr>
            <a:r>
              <a:rPr lang="en-US" sz="3000" dirty="0">
                <a:solidFill>
                  <a:schemeClr val="bg2">
                    <a:lumMod val="25000"/>
                  </a:schemeClr>
                </a:solidFill>
              </a:rPr>
              <a:t>Refunds/payments by insurance company must be reported to National Practitioner Data Bank which the state might elect to review</a:t>
            </a:r>
          </a:p>
        </p:txBody>
      </p:sp>
    </p:spTree>
    <p:extLst>
      <p:ext uri="{BB962C8B-B14F-4D97-AF65-F5344CB8AC3E}">
        <p14:creationId xmlns:p14="http://schemas.microsoft.com/office/powerpoint/2010/main" val="84694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55B53F-B359-4D2F-A9AA-37813221750C}"/>
              </a:ext>
            </a:extLst>
          </p:cNvPr>
          <p:cNvSpPr>
            <a:spLocks noGrp="1"/>
          </p:cNvSpPr>
          <p:nvPr>
            <p:ph idx="1"/>
          </p:nvPr>
        </p:nvSpPr>
        <p:spPr>
          <a:xfrm>
            <a:off x="609600" y="1599091"/>
            <a:ext cx="10972800" cy="4933327"/>
          </a:xfrm>
        </p:spPr>
        <p:txBody>
          <a:bodyPr>
            <a:normAutofit/>
          </a:bodyPr>
          <a:lstStyle/>
          <a:p>
            <a:pPr>
              <a:buFont typeface="Arial" panose="020B0604020202020204" pitchFamily="34" charset="0"/>
              <a:buChar char="•"/>
            </a:pPr>
            <a:r>
              <a:rPr lang="en-US" sz="2800" dirty="0">
                <a:solidFill>
                  <a:schemeClr val="bg2">
                    <a:lumMod val="25000"/>
                  </a:schemeClr>
                </a:solidFill>
              </a:rPr>
              <a:t>Do not make any arrangements with a patient without consulting AAOIC—it must be done properly</a:t>
            </a:r>
          </a:p>
          <a:p>
            <a:pPr lvl="1">
              <a:buFont typeface="Arial" panose="020B0604020202020204" pitchFamily="34" charset="0"/>
              <a:buChar char="•"/>
            </a:pPr>
            <a:r>
              <a:rPr lang="en-US" sz="2800" dirty="0">
                <a:solidFill>
                  <a:schemeClr val="bg2">
                    <a:lumMod val="25000"/>
                  </a:schemeClr>
                </a:solidFill>
              </a:rPr>
              <a:t>Don’t assume any obligation, incur any expense or make any payment to a patient to settle a complaint without AAOIC’s prior written consent.</a:t>
            </a:r>
          </a:p>
          <a:p>
            <a:pPr lvl="1">
              <a:buFont typeface="Arial" panose="020B0604020202020204" pitchFamily="34" charset="0"/>
              <a:buChar char="•"/>
            </a:pPr>
            <a:r>
              <a:rPr lang="en-US" sz="2800" u="sng" dirty="0">
                <a:solidFill>
                  <a:schemeClr val="bg2">
                    <a:lumMod val="25000"/>
                  </a:schemeClr>
                </a:solidFill>
              </a:rPr>
              <a:t>This requirement is to protect you, the insured and insure your legal rights</a:t>
            </a:r>
          </a:p>
          <a:p>
            <a:pPr lvl="1">
              <a:buFont typeface="Arial" panose="020B0604020202020204" pitchFamily="34" charset="0"/>
              <a:buChar char="•"/>
            </a:pPr>
            <a:r>
              <a:rPr lang="en-US" sz="2800" dirty="0">
                <a:solidFill>
                  <a:schemeClr val="bg2">
                    <a:lumMod val="25000"/>
                  </a:schemeClr>
                </a:solidFill>
              </a:rPr>
              <a:t>You, the insured must </a:t>
            </a:r>
            <a:r>
              <a:rPr lang="en-US" sz="2800" b="1" dirty="0">
                <a:solidFill>
                  <a:schemeClr val="bg2">
                    <a:lumMod val="25000"/>
                  </a:schemeClr>
                </a:solidFill>
              </a:rPr>
              <a:t>consent</a:t>
            </a:r>
            <a:r>
              <a:rPr lang="en-US" sz="2800" dirty="0">
                <a:solidFill>
                  <a:schemeClr val="bg2">
                    <a:lumMod val="25000"/>
                  </a:schemeClr>
                </a:solidFill>
              </a:rPr>
              <a:t> to any settlement during the process</a:t>
            </a:r>
          </a:p>
          <a:p>
            <a:pPr marL="301943" lvl="1" indent="0">
              <a:buNone/>
            </a:pPr>
            <a:endParaRPr lang="en-US" sz="2800" dirty="0">
              <a:solidFill>
                <a:schemeClr val="bg2">
                  <a:lumMod val="25000"/>
                </a:schemeClr>
              </a:solidFill>
            </a:endParaRPr>
          </a:p>
          <a:p>
            <a:pPr marL="0" indent="0">
              <a:buNone/>
            </a:pPr>
            <a:r>
              <a:rPr lang="en-US" sz="2800" dirty="0">
                <a:solidFill>
                  <a:schemeClr val="bg2">
                    <a:lumMod val="25000"/>
                  </a:schemeClr>
                </a:solidFill>
              </a:rPr>
              <a:t>  </a:t>
            </a:r>
            <a:endParaRPr lang="en-US" dirty="0"/>
          </a:p>
        </p:txBody>
      </p:sp>
      <p:sp>
        <p:nvSpPr>
          <p:cNvPr id="3" name="Title 2">
            <a:extLst>
              <a:ext uri="{FF2B5EF4-FFF2-40B4-BE49-F238E27FC236}">
                <a16:creationId xmlns:a16="http://schemas.microsoft.com/office/drawing/2014/main" id="{1318A5C4-7F49-473E-8AAB-A27AA7C99265}"/>
              </a:ext>
            </a:extLst>
          </p:cNvPr>
          <p:cNvSpPr>
            <a:spLocks noGrp="1"/>
          </p:cNvSpPr>
          <p:nvPr>
            <p:ph type="title"/>
          </p:nvPr>
        </p:nvSpPr>
        <p:spPr/>
        <p:txBody>
          <a:bodyPr>
            <a:normAutofit/>
          </a:bodyPr>
          <a:lstStyle/>
          <a:p>
            <a:pPr algn="ctr"/>
            <a:r>
              <a:rPr lang="en-US" sz="4400" b="1" dirty="0">
                <a:solidFill>
                  <a:schemeClr val="bg2">
                    <a:lumMod val="25000"/>
                  </a:schemeClr>
                </a:solidFill>
              </a:rPr>
              <a:t>HOW DO I GET OUT OF THE LAWSUIT??</a:t>
            </a:r>
            <a:endParaRPr lang="en-US" sz="4400" b="1" dirty="0"/>
          </a:p>
        </p:txBody>
      </p:sp>
    </p:spTree>
    <p:extLst>
      <p:ext uri="{BB962C8B-B14F-4D97-AF65-F5344CB8AC3E}">
        <p14:creationId xmlns:p14="http://schemas.microsoft.com/office/powerpoint/2010/main" val="20341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110">
            <a:extLst>
              <a:ext uri="{FF2B5EF4-FFF2-40B4-BE49-F238E27FC236}">
                <a16:creationId xmlns:a16="http://schemas.microsoft.com/office/drawing/2014/main" id="{3F5AC7A7-1815-42BE-B457-77FFF7335FB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214610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10;&#10;Description generated with very high confidence">
            <a:extLst>
              <a:ext uri="{FF2B5EF4-FFF2-40B4-BE49-F238E27FC236}">
                <a16:creationId xmlns:a16="http://schemas.microsoft.com/office/drawing/2014/main" id="{36987D29-61C6-4764-9F60-11B65B538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5095"/>
            <a:ext cx="4199932" cy="5886665"/>
          </a:xfrm>
          <a:prstGeom prst="rect">
            <a:avLst/>
          </a:prstGeom>
        </p:spPr>
      </p:pic>
      <p:sp>
        <p:nvSpPr>
          <p:cNvPr id="4" name="TextBox 3">
            <a:extLst>
              <a:ext uri="{FF2B5EF4-FFF2-40B4-BE49-F238E27FC236}">
                <a16:creationId xmlns:a16="http://schemas.microsoft.com/office/drawing/2014/main" id="{2CCD3633-69EC-42EF-90E0-9F265EEB2152}"/>
              </a:ext>
            </a:extLst>
          </p:cNvPr>
          <p:cNvSpPr txBox="1"/>
          <p:nvPr/>
        </p:nvSpPr>
        <p:spPr>
          <a:xfrm>
            <a:off x="636608" y="990601"/>
            <a:ext cx="5002192"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chemeClr val="tx2">
                    <a:lumMod val="75000"/>
                  </a:schemeClr>
                </a:solidFill>
                <a:effectLst/>
                <a:uLnTx/>
                <a:uFillTx/>
                <a:latin typeface="Franklin Gothic Book"/>
                <a:ea typeface="+mn-ea"/>
                <a:cs typeface="+mn-cs"/>
              </a:rPr>
              <a:t>RISKY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2">
                  <a:lumMod val="75000"/>
                </a:schemeClr>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Franklin Gothic Book"/>
                <a:ea typeface="+mn-ea"/>
                <a:cs typeface="+mn-cs"/>
              </a:rPr>
              <a:t>PRACTICING WITHOUT ADEQUATE PROFESSIONAL LIABILITY INSURANCE</a:t>
            </a:r>
          </a:p>
        </p:txBody>
      </p:sp>
    </p:spTree>
    <p:extLst>
      <p:ext uri="{BB962C8B-B14F-4D97-AF65-F5344CB8AC3E}">
        <p14:creationId xmlns:p14="http://schemas.microsoft.com/office/powerpoint/2010/main" val="24656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81631"/>
            <a:ext cx="8382000" cy="4433369"/>
          </a:xfrm>
        </p:spPr>
        <p:txBody>
          <a:bodyPr>
            <a:noAutofit/>
          </a:bodyPr>
          <a:lstStyle/>
          <a:p>
            <a:pPr lvl="1"/>
            <a:r>
              <a:rPr lang="en-US" sz="4000" dirty="0">
                <a:solidFill>
                  <a:schemeClr val="accent2">
                    <a:lumMod val="50000"/>
                  </a:schemeClr>
                </a:solidFill>
              </a:rPr>
              <a:t>Elizabeth Franklin</a:t>
            </a:r>
          </a:p>
          <a:p>
            <a:pPr marL="301943" lvl="1" indent="0">
              <a:buNone/>
            </a:pPr>
            <a:r>
              <a:rPr lang="en-US" sz="3200" dirty="0">
                <a:solidFill>
                  <a:schemeClr val="accent2">
                    <a:lumMod val="50000"/>
                  </a:schemeClr>
                </a:solidFill>
              </a:rPr>
              <a:t> 	AAOIC Claims Manager</a:t>
            </a:r>
          </a:p>
          <a:p>
            <a:pPr marL="301943" lvl="1" indent="0">
              <a:buNone/>
            </a:pPr>
            <a:endParaRPr lang="en-US" sz="2400" dirty="0">
              <a:solidFill>
                <a:schemeClr val="accent2">
                  <a:lumMod val="50000"/>
                </a:schemeClr>
              </a:solidFill>
            </a:endParaRPr>
          </a:p>
          <a:p>
            <a:pPr marL="301943" lvl="1" indent="0">
              <a:buNone/>
            </a:pPr>
            <a:endParaRPr lang="en-US" sz="2400" dirty="0">
              <a:solidFill>
                <a:schemeClr val="accent2">
                  <a:lumMod val="50000"/>
                </a:schemeClr>
              </a:solidFill>
            </a:endParaRPr>
          </a:p>
          <a:p>
            <a:pPr lvl="1">
              <a:buFont typeface="Wingdings" panose="05000000000000000000" pitchFamily="2" charset="2"/>
              <a:buChar char="§"/>
            </a:pPr>
            <a:r>
              <a:rPr lang="en-US" sz="4000" dirty="0">
                <a:solidFill>
                  <a:schemeClr val="accent2">
                    <a:lumMod val="50000"/>
                  </a:schemeClr>
                </a:solidFill>
              </a:rPr>
              <a:t>Dr. Robert Varner</a:t>
            </a:r>
          </a:p>
          <a:p>
            <a:pPr marL="301943" lvl="1" indent="0">
              <a:buNone/>
            </a:pPr>
            <a:r>
              <a:rPr lang="en-US" sz="3200" dirty="0">
                <a:solidFill>
                  <a:schemeClr val="accent2">
                    <a:lumMod val="50000"/>
                  </a:schemeClr>
                </a:solidFill>
              </a:rPr>
              <a:t>	AAOIC President</a:t>
            </a:r>
          </a:p>
          <a:p>
            <a:pPr marL="301943" lvl="1" indent="0">
              <a:buNone/>
            </a:pPr>
            <a:r>
              <a:rPr lang="en-US" sz="3200" dirty="0">
                <a:solidFill>
                  <a:schemeClr val="accent2">
                    <a:lumMod val="50000"/>
                  </a:schemeClr>
                </a:solidFill>
              </a:rPr>
              <a:t>	Chairman, AAOIC Claims Committee</a:t>
            </a:r>
          </a:p>
        </p:txBody>
      </p:sp>
      <p:sp>
        <p:nvSpPr>
          <p:cNvPr id="3" name="Title 2"/>
          <p:cNvSpPr>
            <a:spLocks noGrp="1"/>
          </p:cNvSpPr>
          <p:nvPr>
            <p:ph type="title"/>
          </p:nvPr>
        </p:nvSpPr>
        <p:spPr/>
        <p:txBody>
          <a:bodyPr>
            <a:normAutofit/>
          </a:bodyPr>
          <a:lstStyle/>
          <a:p>
            <a:pPr algn="ctr"/>
            <a:r>
              <a:rPr lang="en-US" sz="5400" b="1" dirty="0">
                <a:solidFill>
                  <a:schemeClr val="accent2">
                    <a:lumMod val="50000"/>
                  </a:schemeClr>
                </a:solidFill>
                <a:latin typeface="Franklin Gothic Book" panose="020B0503020102020204" pitchFamily="34" charset="0"/>
                <a:ea typeface="+mn-ea"/>
                <a:cs typeface="+mn-cs"/>
              </a:rPr>
              <a:t>Presenters</a:t>
            </a:r>
            <a:endParaRPr lang="en-US" sz="5400" b="1" dirty="0">
              <a:solidFill>
                <a:schemeClr val="accent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17194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1"/>
            <a:r>
              <a:rPr lang="en-US" sz="3800" dirty="0">
                <a:solidFill>
                  <a:srgbClr val="FF0000"/>
                </a:solidFill>
                <a:latin typeface="Franklin Gothic Book" panose="020B0503020102020204" pitchFamily="34" charset="0"/>
              </a:rPr>
              <a:t>Failure to diagnose, manage periodontal disease--</a:t>
            </a:r>
            <a:r>
              <a:rPr lang="en-US" sz="3800" b="1" dirty="0">
                <a:solidFill>
                  <a:srgbClr val="FF0000"/>
                </a:solidFill>
                <a:latin typeface="Franklin Gothic Book" panose="020B0503020102020204" pitchFamily="34" charset="0"/>
              </a:rPr>
              <a:t>21%</a:t>
            </a:r>
            <a:endParaRPr lang="en-US" sz="3800" dirty="0">
              <a:solidFill>
                <a:srgbClr val="FF0000"/>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Root resorption--</a:t>
            </a:r>
            <a:r>
              <a:rPr lang="en-US" sz="3800" b="1" dirty="0">
                <a:solidFill>
                  <a:schemeClr val="tx2">
                    <a:lumMod val="75000"/>
                  </a:schemeClr>
                </a:solidFill>
                <a:latin typeface="Franklin Gothic Book" panose="020B0503020102020204" pitchFamily="34" charset="0"/>
              </a:rPr>
              <a:t>17%</a:t>
            </a:r>
            <a:endParaRPr lang="en-US" sz="3800" dirty="0">
              <a:solidFill>
                <a:schemeClr val="tx2">
                  <a:lumMod val="75000"/>
                </a:schemeClr>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Impacted teeth</a:t>
            </a:r>
            <a:r>
              <a:rPr lang="en-US" sz="3400" dirty="0">
                <a:solidFill>
                  <a:schemeClr val="tx2">
                    <a:lumMod val="75000"/>
                  </a:schemeClr>
                </a:solidFill>
                <a:latin typeface="Franklin Gothic Book" panose="020B0503020102020204" pitchFamily="34" charset="0"/>
              </a:rPr>
              <a:t>—root resorption, ankylosed teeth, extended treatment times</a:t>
            </a:r>
            <a:r>
              <a:rPr lang="en-US" sz="3800" dirty="0">
                <a:solidFill>
                  <a:schemeClr val="tx2">
                    <a:lumMod val="75000"/>
                  </a:schemeClr>
                </a:solidFill>
                <a:latin typeface="Franklin Gothic Book" panose="020B0503020102020204" pitchFamily="34" charset="0"/>
              </a:rPr>
              <a:t>--</a:t>
            </a:r>
            <a:r>
              <a:rPr lang="en-US" sz="3800" b="1" dirty="0">
                <a:solidFill>
                  <a:schemeClr val="tx2">
                    <a:lumMod val="75000"/>
                  </a:schemeClr>
                </a:solidFill>
                <a:latin typeface="Franklin Gothic Book" panose="020B0503020102020204" pitchFamily="34" charset="0"/>
              </a:rPr>
              <a:t>12%</a:t>
            </a:r>
          </a:p>
          <a:p>
            <a:pPr lvl="1"/>
            <a:r>
              <a:rPr lang="en-US" sz="3800" dirty="0">
                <a:solidFill>
                  <a:schemeClr val="tx2">
                    <a:lumMod val="75000"/>
                  </a:schemeClr>
                </a:solidFill>
                <a:latin typeface="Franklin Gothic Book" panose="020B0503020102020204" pitchFamily="34" charset="0"/>
              </a:rPr>
              <a:t>TMJ complaint (usually associated with additional complaints): </a:t>
            </a:r>
            <a:r>
              <a:rPr lang="en-US" sz="3800" b="1" dirty="0">
                <a:solidFill>
                  <a:schemeClr val="tx2">
                    <a:lumMod val="75000"/>
                  </a:schemeClr>
                </a:solidFill>
                <a:latin typeface="Franklin Gothic Book" panose="020B0503020102020204" pitchFamily="34" charset="0"/>
              </a:rPr>
              <a:t>12%</a:t>
            </a:r>
            <a:endParaRPr lang="en-US" sz="3800" dirty="0">
              <a:solidFill>
                <a:schemeClr val="tx2">
                  <a:lumMod val="75000"/>
                </a:schemeClr>
              </a:solidFill>
              <a:latin typeface="Franklin Gothic Book" panose="020B0503020102020204" pitchFamily="34" charset="0"/>
            </a:endParaRPr>
          </a:p>
          <a:p>
            <a:pPr lvl="1"/>
            <a:r>
              <a:rPr lang="en-US" sz="3800" dirty="0">
                <a:solidFill>
                  <a:schemeClr val="tx2">
                    <a:lumMod val="75000"/>
                  </a:schemeClr>
                </a:solidFill>
                <a:latin typeface="Franklin Gothic Book" panose="020B0503020102020204" pitchFamily="34" charset="0"/>
              </a:rPr>
              <a:t>Decalcifications, cavities, especially with clear aligners--</a:t>
            </a:r>
            <a:r>
              <a:rPr lang="en-US" sz="3800" b="1" dirty="0">
                <a:solidFill>
                  <a:schemeClr val="tx2">
                    <a:lumMod val="75000"/>
                  </a:schemeClr>
                </a:solidFill>
                <a:latin typeface="Franklin Gothic Book" panose="020B0503020102020204" pitchFamily="34" charset="0"/>
              </a:rPr>
              <a:t>7%</a:t>
            </a:r>
          </a:p>
          <a:p>
            <a:pPr lvl="1"/>
            <a:r>
              <a:rPr lang="en-US" sz="3800" dirty="0">
                <a:solidFill>
                  <a:schemeClr val="tx2">
                    <a:lumMod val="75000"/>
                  </a:schemeClr>
                </a:solidFill>
                <a:latin typeface="Franklin Gothic Book" panose="020B0503020102020204" pitchFamily="34" charset="0"/>
              </a:rPr>
              <a:t>Other reasons: </a:t>
            </a:r>
            <a:r>
              <a:rPr lang="en-US" sz="3800" b="1" dirty="0">
                <a:solidFill>
                  <a:schemeClr val="tx2">
                    <a:lumMod val="75000"/>
                  </a:schemeClr>
                </a:solidFill>
                <a:latin typeface="Franklin Gothic Book" panose="020B0503020102020204" pitchFamily="34" charset="0"/>
              </a:rPr>
              <a:t>31%</a:t>
            </a:r>
            <a:r>
              <a:rPr lang="en-US" sz="3800" dirty="0">
                <a:solidFill>
                  <a:schemeClr val="tx2">
                    <a:lumMod val="75000"/>
                  </a:schemeClr>
                </a:solidFill>
                <a:latin typeface="Franklin Gothic Book" panose="020B0503020102020204" pitchFamily="34" charset="0"/>
              </a:rPr>
              <a:t> </a:t>
            </a:r>
            <a:endParaRPr lang="en-US" sz="3800" b="1" dirty="0">
              <a:solidFill>
                <a:schemeClr val="tx2">
                  <a:lumMod val="75000"/>
                </a:schemeClr>
              </a:solidFill>
              <a:latin typeface="Franklin Gothic Book" panose="020B05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b="1" dirty="0">
                <a:solidFill>
                  <a:schemeClr val="tx2">
                    <a:lumMod val="75000"/>
                  </a:schemeClr>
                </a:solidFill>
                <a:latin typeface="Franklin Gothic Book" panose="020B0503020102020204" pitchFamily="34" charset="0"/>
              </a:rPr>
            </a:br>
            <a:r>
              <a:rPr lang="en-US" sz="4400" b="1" dirty="0">
                <a:solidFill>
                  <a:schemeClr val="tx2">
                    <a:lumMod val="75000"/>
                  </a:schemeClr>
                </a:solidFill>
                <a:latin typeface="Franklin Gothic Book" panose="020B0503020102020204" pitchFamily="34" charset="0"/>
              </a:rPr>
              <a:t>Common Reasons For A Claim:</a:t>
            </a:r>
            <a:br>
              <a:rPr lang="en-US" sz="4400" b="1" dirty="0">
                <a:solidFill>
                  <a:schemeClr val="tx2">
                    <a:lumMod val="75000"/>
                  </a:schemeClr>
                </a:solidFill>
                <a:latin typeface="Franklin Gothic Book" panose="020B0503020102020204" pitchFamily="34" charset="0"/>
              </a:rPr>
            </a:br>
            <a:r>
              <a:rPr lang="en-US" sz="4400" b="1" dirty="0">
                <a:solidFill>
                  <a:schemeClr val="tx2">
                    <a:lumMod val="75000"/>
                  </a:schemeClr>
                </a:solidFill>
                <a:latin typeface="Franklin Gothic Book" panose="020B0503020102020204" pitchFamily="34" charset="0"/>
              </a:rPr>
              <a:t>	</a:t>
            </a:r>
          </a:p>
        </p:txBody>
      </p:sp>
    </p:spTree>
    <p:extLst>
      <p:ext uri="{BB962C8B-B14F-4D97-AF65-F5344CB8AC3E}">
        <p14:creationId xmlns:p14="http://schemas.microsoft.com/office/powerpoint/2010/main" val="37651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3637"/>
          <a:stretch/>
        </p:blipFill>
        <p:spPr>
          <a:xfrm>
            <a:off x="1871203" y="1676400"/>
            <a:ext cx="8449597" cy="3810000"/>
          </a:xfrm>
        </p:spPr>
      </p:pic>
      <p:sp>
        <p:nvSpPr>
          <p:cNvPr id="3" name="Title 2"/>
          <p:cNvSpPr>
            <a:spLocks noGrp="1"/>
          </p:cNvSpPr>
          <p:nvPr>
            <p:ph type="title"/>
          </p:nvPr>
        </p:nvSpPr>
        <p:spPr/>
        <p:txBody>
          <a:bodyPr>
            <a:normAutofit/>
          </a:bodyPr>
          <a:lstStyle/>
          <a:p>
            <a:pPr algn="ctr"/>
            <a:r>
              <a:rPr lang="en-US" sz="4400" b="1" dirty="0">
                <a:solidFill>
                  <a:schemeClr val="bg2">
                    <a:lumMod val="25000"/>
                  </a:schemeClr>
                </a:solidFill>
                <a:latin typeface="+mn-lt"/>
              </a:rPr>
              <a:t>Initial Photos</a:t>
            </a:r>
          </a:p>
        </p:txBody>
      </p:sp>
      <p:sp>
        <p:nvSpPr>
          <p:cNvPr id="5" name="Rectangle 4"/>
          <p:cNvSpPr/>
          <p:nvPr/>
        </p:nvSpPr>
        <p:spPr>
          <a:xfrm>
            <a:off x="4876800" y="1676400"/>
            <a:ext cx="2438400" cy="1981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6661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1" y="1028550"/>
            <a:ext cx="9168816" cy="4854964"/>
          </a:xfrm>
        </p:spPr>
      </p:pic>
      <p:sp>
        <p:nvSpPr>
          <p:cNvPr id="3" name="Title 2"/>
          <p:cNvSpPr>
            <a:spLocks noGrp="1"/>
          </p:cNvSpPr>
          <p:nvPr>
            <p:ph type="title"/>
          </p:nvPr>
        </p:nvSpPr>
        <p:spPr/>
        <p:txBody>
          <a:bodyPr>
            <a:normAutofit/>
          </a:bodyPr>
          <a:lstStyle/>
          <a:p>
            <a:pPr algn="ctr"/>
            <a:r>
              <a:rPr lang="en-US" sz="4400" b="1" dirty="0">
                <a:solidFill>
                  <a:schemeClr val="bg2">
                    <a:lumMod val="25000"/>
                  </a:schemeClr>
                </a:solidFill>
                <a:latin typeface="+mn-lt"/>
              </a:rPr>
              <a:t>Initial Panoramic X-Ray</a:t>
            </a:r>
          </a:p>
        </p:txBody>
      </p:sp>
    </p:spTree>
    <p:extLst>
      <p:ext uri="{BB962C8B-B14F-4D97-AF65-F5344CB8AC3E}">
        <p14:creationId xmlns:p14="http://schemas.microsoft.com/office/powerpoint/2010/main" val="9177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2572" y="5227166"/>
            <a:ext cx="2727991" cy="369332"/>
          </a:xfrm>
          <a:prstGeom prst="rect">
            <a:avLst/>
          </a:prstGeom>
          <a:noFill/>
        </p:spPr>
        <p:txBody>
          <a:bodyPr wrap="square" rtlCol="0">
            <a:spAutoFit/>
          </a:bodyPr>
          <a:lstStyle/>
          <a:p>
            <a:pPr algn="ctr"/>
            <a:r>
              <a:rPr lang="en-US" b="1" dirty="0"/>
              <a:t>Progress (36 months)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3489"/>
          <a:stretch/>
        </p:blipFill>
        <p:spPr>
          <a:xfrm>
            <a:off x="832984" y="732851"/>
            <a:ext cx="9835016" cy="4446247"/>
          </a:xfrm>
          <a:prstGeom prst="rect">
            <a:avLst/>
          </a:prstGeom>
        </p:spPr>
      </p:pic>
      <p:sp>
        <p:nvSpPr>
          <p:cNvPr id="5" name="Rectangle 4"/>
          <p:cNvSpPr/>
          <p:nvPr/>
        </p:nvSpPr>
        <p:spPr>
          <a:xfrm>
            <a:off x="4191000" y="684783"/>
            <a:ext cx="2895600" cy="221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503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3983"/>
          <a:stretch/>
        </p:blipFill>
        <p:spPr>
          <a:xfrm>
            <a:off x="805076" y="1057933"/>
            <a:ext cx="10581848" cy="4742134"/>
          </a:xfrm>
        </p:spPr>
      </p:pic>
      <p:sp>
        <p:nvSpPr>
          <p:cNvPr id="3" name="Title 2"/>
          <p:cNvSpPr>
            <a:spLocks noGrp="1"/>
          </p:cNvSpPr>
          <p:nvPr>
            <p:ph type="title"/>
          </p:nvPr>
        </p:nvSpPr>
        <p:spPr/>
        <p:txBody>
          <a:bodyPr>
            <a:normAutofit/>
          </a:bodyPr>
          <a:lstStyle/>
          <a:p>
            <a:pPr algn="ctr"/>
            <a:r>
              <a:rPr lang="en-US" sz="4800" b="1" dirty="0">
                <a:solidFill>
                  <a:schemeClr val="bg2">
                    <a:lumMod val="25000"/>
                  </a:schemeClr>
                </a:solidFill>
                <a:latin typeface="+mn-lt"/>
              </a:rPr>
              <a:t>Final Photos</a:t>
            </a:r>
          </a:p>
        </p:txBody>
      </p:sp>
      <p:sp>
        <p:nvSpPr>
          <p:cNvPr id="5" name="Rectangle 4"/>
          <p:cNvSpPr/>
          <p:nvPr/>
        </p:nvSpPr>
        <p:spPr>
          <a:xfrm>
            <a:off x="4572000" y="1057933"/>
            <a:ext cx="2895600" cy="24472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891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34185516-0565-4D9F-994A-A2A0EA3C1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35"/>
          <a:stretch/>
        </p:blipFill>
        <p:spPr>
          <a:xfrm>
            <a:off x="990600" y="883920"/>
            <a:ext cx="10585166" cy="4672575"/>
          </a:xfrm>
          <a:prstGeom prst="rect">
            <a:avLst/>
          </a:prstGeom>
        </p:spPr>
      </p:pic>
      <p:sp>
        <p:nvSpPr>
          <p:cNvPr id="5" name="Arrow: Up 4">
            <a:extLst>
              <a:ext uri="{FF2B5EF4-FFF2-40B4-BE49-F238E27FC236}">
                <a16:creationId xmlns:a16="http://schemas.microsoft.com/office/drawing/2014/main" id="{9E1C540E-5668-4408-8ACC-30C0AB410944}"/>
              </a:ext>
            </a:extLst>
          </p:cNvPr>
          <p:cNvSpPr/>
          <p:nvPr/>
        </p:nvSpPr>
        <p:spPr>
          <a:xfrm>
            <a:off x="7391400" y="4267200"/>
            <a:ext cx="304800" cy="609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56EFABF9-BED8-4A48-9AE1-2948DB295AD0}"/>
              </a:ext>
            </a:extLst>
          </p:cNvPr>
          <p:cNvSpPr/>
          <p:nvPr/>
        </p:nvSpPr>
        <p:spPr>
          <a:xfrm>
            <a:off x="8305800" y="4114800"/>
            <a:ext cx="304800" cy="609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EB734EB-D62A-4FAA-A280-0AC05F0BBFB8}"/>
              </a:ext>
            </a:extLst>
          </p:cNvPr>
          <p:cNvCxnSpPr>
            <a:cxnSpLocks/>
          </p:cNvCxnSpPr>
          <p:nvPr/>
        </p:nvCxnSpPr>
        <p:spPr>
          <a:xfrm flipH="1">
            <a:off x="7391400" y="1981200"/>
            <a:ext cx="3048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2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61" t="14201" r="761" b="719"/>
          <a:stretch/>
        </p:blipFill>
        <p:spPr>
          <a:xfrm>
            <a:off x="2451639" y="0"/>
            <a:ext cx="6984822" cy="3146709"/>
          </a:xfrm>
          <a:prstGeom prst="rect">
            <a:avLst/>
          </a:prstGeom>
        </p:spPr>
      </p:pic>
      <p:pic>
        <p:nvPicPr>
          <p:cNvPr id="3" name="Content Placeholder 6"/>
          <p:cNvPicPr>
            <a:picLocks noChangeAspect="1"/>
          </p:cNvPicPr>
          <p:nvPr/>
        </p:nvPicPr>
        <p:blipFill rotWithShape="1">
          <a:blip r:embed="rId4" cstate="print">
            <a:extLst>
              <a:ext uri="{28A0092B-C50C-407E-A947-70E740481C1C}">
                <a14:useLocalDpi xmlns:a14="http://schemas.microsoft.com/office/drawing/2010/main" val="0"/>
              </a:ext>
            </a:extLst>
          </a:blip>
          <a:srcRect t="13707" b="1"/>
          <a:stretch/>
        </p:blipFill>
        <p:spPr>
          <a:xfrm>
            <a:off x="2451640" y="3276600"/>
            <a:ext cx="6984821" cy="3195561"/>
          </a:xfrm>
          <a:prstGeom prst="rect">
            <a:avLst/>
          </a:prstGeom>
        </p:spPr>
      </p:pic>
      <p:sp>
        <p:nvSpPr>
          <p:cNvPr id="4" name="Rectangle 3"/>
          <p:cNvSpPr/>
          <p:nvPr/>
        </p:nvSpPr>
        <p:spPr>
          <a:xfrm>
            <a:off x="1054650" y="1433119"/>
            <a:ext cx="1237647" cy="646331"/>
          </a:xfrm>
          <a:prstGeom prst="rect">
            <a:avLst/>
          </a:prstGeom>
        </p:spPr>
        <p:txBody>
          <a:bodyPr wrap="none">
            <a:spAutoFit/>
          </a:bodyPr>
          <a:lstStyle/>
          <a:p>
            <a:pPr algn="ctr"/>
            <a:r>
              <a:rPr lang="en-US" b="1" dirty="0"/>
              <a:t>3-15-2011</a:t>
            </a:r>
          </a:p>
          <a:p>
            <a:pPr algn="ctr"/>
            <a:r>
              <a:rPr lang="en-US" b="1" dirty="0"/>
              <a:t>Initial </a:t>
            </a:r>
          </a:p>
        </p:txBody>
      </p:sp>
      <p:sp>
        <p:nvSpPr>
          <p:cNvPr id="5" name="Rectangle 4"/>
          <p:cNvSpPr/>
          <p:nvPr/>
        </p:nvSpPr>
        <p:spPr>
          <a:xfrm>
            <a:off x="1049583" y="4642313"/>
            <a:ext cx="1230209" cy="646331"/>
          </a:xfrm>
          <a:prstGeom prst="rect">
            <a:avLst/>
          </a:prstGeom>
        </p:spPr>
        <p:txBody>
          <a:bodyPr wrap="none">
            <a:spAutoFit/>
          </a:bodyPr>
          <a:lstStyle/>
          <a:p>
            <a:pPr algn="ctr"/>
            <a:r>
              <a:rPr lang="en-US" b="1" dirty="0"/>
              <a:t>7-10-2014</a:t>
            </a:r>
          </a:p>
          <a:p>
            <a:pPr algn="ctr"/>
            <a:r>
              <a:rPr lang="en-US" b="1" dirty="0"/>
              <a:t>Final </a:t>
            </a:r>
          </a:p>
        </p:txBody>
      </p:sp>
    </p:spTree>
    <p:extLst>
      <p:ext uri="{BB962C8B-B14F-4D97-AF65-F5344CB8AC3E}">
        <p14:creationId xmlns:p14="http://schemas.microsoft.com/office/powerpoint/2010/main" val="9682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0"/>
            <a:ext cx="8229600" cy="4451284"/>
          </a:xfrm>
        </p:spPr>
        <p:txBody>
          <a:bodyPr>
            <a:noAutofit/>
          </a:bodyPr>
          <a:lstStyle/>
          <a:p>
            <a:pPr marL="0" indent="0">
              <a:buNone/>
            </a:pPr>
            <a:r>
              <a:rPr lang="en-US" sz="3600" b="1" dirty="0"/>
              <a:t>What did our insured fail to do?</a:t>
            </a:r>
          </a:p>
          <a:p>
            <a:r>
              <a:rPr lang="en-US" dirty="0"/>
              <a:t>Did not obtain periodontal clearance before starting treatment.  The patient had a history of perio</a:t>
            </a:r>
          </a:p>
          <a:p>
            <a:r>
              <a:rPr lang="en-US" dirty="0"/>
              <a:t>Bone loss is not recognized or ignored! Obvious generalized bone loss on initial film but no notation in the chart</a:t>
            </a:r>
          </a:p>
          <a:p>
            <a:r>
              <a:rPr lang="en-US" dirty="0"/>
              <a:t>Did NOT READ progress xrays—did not see abscess development or continuing bone loss</a:t>
            </a:r>
          </a:p>
          <a:p>
            <a:r>
              <a:rPr lang="en-US" dirty="0"/>
              <a:t>Did not refer for perio maintenance during treatment</a:t>
            </a:r>
          </a:p>
          <a:p>
            <a:r>
              <a:rPr lang="en-US" dirty="0"/>
              <a:t>Bone loss progressed during treatment</a:t>
            </a:r>
          </a:p>
          <a:p>
            <a:pPr lvl="1"/>
            <a:r>
              <a:rPr lang="en-US" sz="2400" dirty="0">
                <a:solidFill>
                  <a:schemeClr val="tx2"/>
                </a:solidFill>
              </a:rPr>
              <a:t>Lower left bridge lost!</a:t>
            </a:r>
          </a:p>
        </p:txBody>
      </p:sp>
      <p:sp>
        <p:nvSpPr>
          <p:cNvPr id="3" name="Title 2"/>
          <p:cNvSpPr>
            <a:spLocks noGrp="1"/>
          </p:cNvSpPr>
          <p:nvPr>
            <p:ph type="title"/>
          </p:nvPr>
        </p:nvSpPr>
        <p:spPr>
          <a:xfrm>
            <a:off x="1828800" y="228600"/>
            <a:ext cx="8382000" cy="1252728"/>
          </a:xfrm>
        </p:spPr>
        <p:txBody>
          <a:bodyPr>
            <a:noAutofit/>
          </a:bodyPr>
          <a:lstStyle/>
          <a:p>
            <a:pPr algn="ctr"/>
            <a:r>
              <a:rPr lang="en-US" sz="4000" b="1" dirty="0">
                <a:solidFill>
                  <a:schemeClr val="tx2"/>
                </a:solidFill>
              </a:rPr>
              <a:t>Failure To Diagnose And Manage Periodontal Problems</a:t>
            </a:r>
            <a:br>
              <a:rPr lang="en-US" sz="3600" b="1" dirty="0">
                <a:solidFill>
                  <a:schemeClr val="tx2"/>
                </a:solidFill>
              </a:rPr>
            </a:br>
            <a:endParaRPr lang="en-US" sz="3600" dirty="0"/>
          </a:p>
        </p:txBody>
      </p:sp>
    </p:spTree>
    <p:extLst>
      <p:ext uri="{BB962C8B-B14F-4D97-AF65-F5344CB8AC3E}">
        <p14:creationId xmlns:p14="http://schemas.microsoft.com/office/powerpoint/2010/main" val="314077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965AEE-B339-4872-9CB4-17DF8051FC2C}"/>
              </a:ext>
            </a:extLst>
          </p:cNvPr>
          <p:cNvSpPr txBox="1"/>
          <p:nvPr/>
        </p:nvSpPr>
        <p:spPr>
          <a:xfrm>
            <a:off x="1579265" y="1676400"/>
            <a:ext cx="9033469" cy="3416320"/>
          </a:xfrm>
          <a:prstGeom prst="rect">
            <a:avLst/>
          </a:prstGeom>
          <a:noFill/>
        </p:spPr>
        <p:txBody>
          <a:bodyPr wrap="square" rtlCol="0">
            <a:spAutoFit/>
          </a:bodyPr>
          <a:lstStyle/>
          <a:p>
            <a:pPr algn="ctr"/>
            <a:r>
              <a:rPr lang="en-US" sz="5400" dirty="0">
                <a:solidFill>
                  <a:schemeClr val="tx2"/>
                </a:solidFill>
              </a:rPr>
              <a:t>WHAT CAN YOU DO?</a:t>
            </a:r>
          </a:p>
          <a:p>
            <a:pPr algn="ctr"/>
            <a:endParaRPr lang="en-US" sz="5400" dirty="0">
              <a:solidFill>
                <a:schemeClr val="tx2"/>
              </a:solidFill>
            </a:endParaRPr>
          </a:p>
          <a:p>
            <a:pPr algn="ctr"/>
            <a:r>
              <a:rPr lang="en-US" sz="5400" dirty="0">
                <a:solidFill>
                  <a:schemeClr val="tx2"/>
                </a:solidFill>
              </a:rPr>
              <a:t>Evaluate the patient’s periodontal condition </a:t>
            </a:r>
          </a:p>
        </p:txBody>
      </p:sp>
    </p:spTree>
    <p:extLst>
      <p:ext uri="{BB962C8B-B14F-4D97-AF65-F5344CB8AC3E}">
        <p14:creationId xmlns:p14="http://schemas.microsoft.com/office/powerpoint/2010/main" val="34645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10508" y="1524000"/>
            <a:ext cx="8229600" cy="4191000"/>
          </a:xfrm>
        </p:spPr>
        <p:txBody>
          <a:bodyPr>
            <a:normAutofit/>
          </a:bodyPr>
          <a:lstStyle/>
          <a:p>
            <a:r>
              <a:rPr lang="en-US" sz="3200" b="1" dirty="0"/>
              <a:t>D</a:t>
            </a:r>
            <a:r>
              <a:rPr lang="en-US" sz="2800" b="1" dirty="0"/>
              <a:t>o it yourself with a perio probe, bitewings and anterior Periapicals</a:t>
            </a:r>
          </a:p>
          <a:p>
            <a:pPr lvl="1"/>
            <a:endParaRPr lang="en-US" sz="2400" dirty="0"/>
          </a:p>
          <a:p>
            <a:pPr lvl="1"/>
            <a:endParaRPr lang="en-US" sz="2400" dirty="0"/>
          </a:p>
          <a:p>
            <a:pPr marL="301943" lvl="1" indent="0">
              <a:buNone/>
            </a:pPr>
            <a:endParaRPr lang="en-US" sz="2400" dirty="0"/>
          </a:p>
          <a:p>
            <a:pPr marL="301943" lvl="1" indent="0">
              <a:buNone/>
            </a:pPr>
            <a:endParaRPr lang="en-US" sz="2400" dirty="0"/>
          </a:p>
          <a:p>
            <a:pPr marL="301943" lvl="1" indent="0">
              <a:buNone/>
            </a:pPr>
            <a:endParaRPr lang="en-US" sz="2400" dirty="0"/>
          </a:p>
          <a:p>
            <a:pPr marL="301943" lvl="1" indent="0" algn="ctr">
              <a:buNone/>
            </a:pPr>
            <a:endParaRPr lang="en-US" sz="2400" dirty="0"/>
          </a:p>
          <a:p>
            <a:pPr marL="301943" lvl="1" indent="0" algn="ctr">
              <a:buNone/>
            </a:pPr>
            <a:r>
              <a:rPr lang="en-US" sz="2800" b="1" i="1" dirty="0">
                <a:solidFill>
                  <a:schemeClr val="tx2"/>
                </a:solidFill>
              </a:rPr>
              <a:t>Document the clearance in the patient’s chart!!</a:t>
            </a:r>
          </a:p>
        </p:txBody>
      </p:sp>
      <p:sp>
        <p:nvSpPr>
          <p:cNvPr id="3" name="Title 2"/>
          <p:cNvSpPr>
            <a:spLocks noGrp="1"/>
          </p:cNvSpPr>
          <p:nvPr>
            <p:ph type="title"/>
          </p:nvPr>
        </p:nvSpPr>
        <p:spPr>
          <a:xfrm>
            <a:off x="0" y="0"/>
            <a:ext cx="12192000" cy="1252728"/>
          </a:xfrm>
        </p:spPr>
        <p:txBody>
          <a:bodyPr>
            <a:noAutofit/>
          </a:bodyPr>
          <a:lstStyle/>
          <a:p>
            <a:pPr algn="ctr">
              <a:spcBef>
                <a:spcPts val="0"/>
              </a:spcBef>
            </a:pPr>
            <a:br>
              <a:rPr lang="en-US" sz="4400" b="1" dirty="0">
                <a:solidFill>
                  <a:srgbClr val="31B6FD">
                    <a:lumMod val="50000"/>
                  </a:srgbClr>
                </a:solidFill>
                <a:ea typeface="+mn-ea"/>
                <a:cs typeface="+mn-cs"/>
              </a:rPr>
            </a:br>
            <a:r>
              <a:rPr lang="en-US" sz="4400" b="1" dirty="0">
                <a:solidFill>
                  <a:schemeClr val="tx2"/>
                </a:solidFill>
              </a:rPr>
              <a:t>Failure To Diagnose And Manage Periodontal Problems</a:t>
            </a:r>
            <a:br>
              <a:rPr lang="en-US" b="1" dirty="0">
                <a:solidFill>
                  <a:schemeClr val="tx2"/>
                </a:solidFill>
              </a:rPr>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034173"/>
            <a:ext cx="2285704" cy="15161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390160"/>
            <a:ext cx="2819400" cy="8463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1" y="2745627"/>
            <a:ext cx="1895797" cy="2093276"/>
          </a:xfrm>
          <a:prstGeom prst="rect">
            <a:avLst/>
          </a:prstGeom>
        </p:spPr>
      </p:pic>
    </p:spTree>
    <p:extLst>
      <p:ext uri="{BB962C8B-B14F-4D97-AF65-F5344CB8AC3E}">
        <p14:creationId xmlns:p14="http://schemas.microsoft.com/office/powerpoint/2010/main" val="395028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600" dirty="0">
                <a:solidFill>
                  <a:schemeClr val="accent2">
                    <a:lumMod val="50000"/>
                  </a:schemeClr>
                </a:solidFill>
                <a:latin typeface="Franklin Gothic Book" panose="020B0503020102020204" pitchFamily="34" charset="0"/>
                <a:cs typeface="Calibri" panose="020F0502020204030204" pitchFamily="34" charset="0"/>
              </a:rPr>
              <a:t>	</a:t>
            </a:r>
            <a:r>
              <a:rPr lang="en-US" sz="3600" u="sng" dirty="0">
                <a:solidFill>
                  <a:schemeClr val="bg2">
                    <a:lumMod val="25000"/>
                  </a:schemeClr>
                </a:solidFill>
                <a:latin typeface="Franklin Gothic Book" panose="020B0503020102020204" pitchFamily="34" charset="0"/>
                <a:cs typeface="Calibri" panose="020F0502020204030204" pitchFamily="34" charset="0"/>
              </a:rPr>
              <a:t>How do I get a 10% premium discount for 2 years?</a:t>
            </a:r>
          </a:p>
          <a:p>
            <a:pPr lvl="4"/>
            <a:r>
              <a:rPr lang="en-US" sz="3600" dirty="0">
                <a:solidFill>
                  <a:schemeClr val="bg2">
                    <a:lumMod val="25000"/>
                  </a:schemeClr>
                </a:solidFill>
                <a:latin typeface="Franklin Gothic Book" panose="020B0503020102020204" pitchFamily="34" charset="0"/>
                <a:cs typeface="Calibri" panose="020F0502020204030204" pitchFamily="34" charset="0"/>
              </a:rPr>
              <a:t>Watch the entire program</a:t>
            </a:r>
          </a:p>
          <a:p>
            <a:pPr lvl="4"/>
            <a:r>
              <a:rPr lang="en-US" sz="3600" dirty="0">
                <a:solidFill>
                  <a:schemeClr val="bg2">
                    <a:lumMod val="25000"/>
                  </a:schemeClr>
                </a:solidFill>
                <a:latin typeface="Franklin Gothic Book" panose="020B0503020102020204" pitchFamily="34" charset="0"/>
                <a:cs typeface="Calibri" panose="020F0502020204030204" pitchFamily="34" charset="0"/>
              </a:rPr>
              <a:t>Take the test—Liz will tell you how later</a:t>
            </a:r>
          </a:p>
          <a:p>
            <a:pPr lvl="4"/>
            <a:r>
              <a:rPr lang="en-US" sz="3600" dirty="0">
                <a:solidFill>
                  <a:schemeClr val="bg2">
                    <a:lumMod val="25000"/>
                  </a:schemeClr>
                </a:solidFill>
                <a:latin typeface="Franklin Gothic Book" panose="020B0503020102020204" pitchFamily="34" charset="0"/>
                <a:cs typeface="Calibri" panose="020F0502020204030204" pitchFamily="34" charset="0"/>
              </a:rPr>
              <a:t>If you score satisfactorily the discount will be provided</a:t>
            </a:r>
          </a:p>
          <a:p>
            <a:pPr marL="0" indent="0">
              <a:buNone/>
            </a:pPr>
            <a:r>
              <a:rPr lang="en-US" sz="1200" dirty="0">
                <a:solidFill>
                  <a:schemeClr val="accent2">
                    <a:lumMod val="50000"/>
                  </a:schemeClr>
                </a:solidFill>
                <a:latin typeface="Berlin Sans FB" panose="020E0602020502020306" pitchFamily="34" charset="0"/>
              </a:rPr>
              <a:t>	</a:t>
            </a:r>
          </a:p>
        </p:txBody>
      </p:sp>
      <p:sp>
        <p:nvSpPr>
          <p:cNvPr id="3" name="Title 2"/>
          <p:cNvSpPr>
            <a:spLocks noGrp="1"/>
          </p:cNvSpPr>
          <p:nvPr>
            <p:ph type="title"/>
          </p:nvPr>
        </p:nvSpPr>
        <p:spPr/>
        <p:txBody>
          <a:bodyPr>
            <a:normAutofit fontScale="90000"/>
          </a:bodyPr>
          <a:lstStyle/>
          <a:p>
            <a:pPr algn="ctr"/>
            <a:br>
              <a:rPr lang="en-US" dirty="0">
                <a:solidFill>
                  <a:schemeClr val="accent1">
                    <a:lumMod val="50000"/>
                  </a:schemeClr>
                </a:solidFill>
                <a:latin typeface="Berlin Sans FB" panose="020E0602020502020306" pitchFamily="34" charset="0"/>
              </a:rPr>
            </a:br>
            <a:r>
              <a:rPr lang="en-US" sz="6000" b="1" dirty="0">
                <a:solidFill>
                  <a:schemeClr val="bg2">
                    <a:lumMod val="25000"/>
                  </a:schemeClr>
                </a:solidFill>
                <a:latin typeface="Franklin Gothic Book" panose="020B0503020102020204" pitchFamily="34" charset="0"/>
                <a:cs typeface="Calibri" panose="020F0502020204030204" pitchFamily="34" charset="0"/>
              </a:rPr>
              <a:t>Today’s Program </a:t>
            </a:r>
            <a:br>
              <a:rPr lang="en-US" sz="4900" dirty="0">
                <a:solidFill>
                  <a:schemeClr val="accent1">
                    <a:lumMod val="50000"/>
                  </a:schemeClr>
                </a:solidFill>
                <a:latin typeface="Berlin Sans FB" panose="020E0602020502020306" pitchFamily="34" charset="0"/>
              </a:rPr>
            </a:br>
            <a:endParaRPr lang="en-US" sz="4900" dirty="0"/>
          </a:p>
        </p:txBody>
      </p:sp>
    </p:spTree>
    <p:extLst>
      <p:ext uri="{BB962C8B-B14F-4D97-AF65-F5344CB8AC3E}">
        <p14:creationId xmlns:p14="http://schemas.microsoft.com/office/powerpoint/2010/main" val="34411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3797" y="1581392"/>
            <a:ext cx="8229600" cy="4343400"/>
          </a:xfrm>
        </p:spPr>
        <p:txBody>
          <a:bodyPr>
            <a:normAutofit/>
          </a:bodyPr>
          <a:lstStyle/>
          <a:p>
            <a:r>
              <a:rPr lang="en-US" sz="3200" b="1" dirty="0"/>
              <a:t>Clear your patient for orthodontic treatment</a:t>
            </a:r>
          </a:p>
          <a:p>
            <a:pPr lvl="1"/>
            <a:r>
              <a:rPr lang="en-US" sz="2600" dirty="0">
                <a:solidFill>
                  <a:schemeClr val="tx2"/>
                </a:solidFill>
              </a:rPr>
              <a:t>If you don’t do it yourself, refer to their dentist for clearance—view the probing chart or,</a:t>
            </a:r>
            <a:endParaRPr lang="en-US" sz="2800" dirty="0">
              <a:solidFill>
                <a:schemeClr val="tx2"/>
              </a:solidFill>
            </a:endParaRPr>
          </a:p>
          <a:p>
            <a:pPr lvl="1"/>
            <a:r>
              <a:rPr lang="en-US" sz="2600" dirty="0">
                <a:solidFill>
                  <a:schemeClr val="tx2"/>
                </a:solidFill>
              </a:rPr>
              <a:t>Refer your patient to a Periodontist for evaluation</a:t>
            </a:r>
          </a:p>
          <a:p>
            <a:pPr lvl="1"/>
            <a:r>
              <a:rPr lang="en-US" sz="2800" dirty="0">
                <a:solidFill>
                  <a:srgbClr val="FF0000"/>
                </a:solidFill>
              </a:rPr>
              <a:t>DOCUMENT THE CLEARANCE IN THE CHART!!!</a:t>
            </a:r>
          </a:p>
          <a:p>
            <a:pPr lvl="1"/>
            <a:r>
              <a:rPr lang="en-US" sz="2800" dirty="0">
                <a:solidFill>
                  <a:schemeClr val="tx2"/>
                </a:solidFill>
              </a:rPr>
              <a:t>Clearly inform your patient of the risks</a:t>
            </a:r>
          </a:p>
          <a:p>
            <a:pPr lvl="1"/>
            <a:r>
              <a:rPr lang="en-US" sz="2800" dirty="0">
                <a:solidFill>
                  <a:schemeClr val="tx2"/>
                </a:solidFill>
              </a:rPr>
              <a:t>We recommend using the supplemental Informed Consent for patients with periodontal issues</a:t>
            </a:r>
          </a:p>
          <a:p>
            <a:pPr lvl="1"/>
            <a:endParaRPr lang="en-US" sz="2600" dirty="0">
              <a:solidFill>
                <a:srgbClr val="000A81"/>
              </a:solidFill>
            </a:endParaRPr>
          </a:p>
          <a:p>
            <a:pPr lvl="1"/>
            <a:endParaRPr lang="en-US" sz="2400" dirty="0"/>
          </a:p>
          <a:p>
            <a:pPr marL="301943" lvl="1" indent="0">
              <a:buNone/>
            </a:pPr>
            <a:endParaRPr lang="en-US" sz="2400" dirty="0"/>
          </a:p>
          <a:p>
            <a:pPr marL="301943" lvl="1" indent="0">
              <a:buNone/>
            </a:pPr>
            <a:endParaRPr lang="en-US" sz="2400" dirty="0"/>
          </a:p>
          <a:p>
            <a:pPr marL="301943" lvl="1" indent="0">
              <a:buNone/>
            </a:pPr>
            <a:endParaRPr lang="en-US" sz="2400" dirty="0"/>
          </a:p>
          <a:p>
            <a:pPr marL="301943" lvl="1" indent="0">
              <a:buNone/>
            </a:pPr>
            <a:endParaRPr lang="en-US" sz="2400" dirty="0"/>
          </a:p>
          <a:p>
            <a:pPr marL="301943" lvl="1" indent="0">
              <a:buNone/>
            </a:pPr>
            <a:endParaRPr lang="en-US" sz="2400" dirty="0"/>
          </a:p>
          <a:p>
            <a:pPr marL="301943" lvl="1" indent="0">
              <a:buNone/>
            </a:pPr>
            <a:endParaRPr lang="en-US" sz="2400" dirty="0"/>
          </a:p>
          <a:p>
            <a:pPr marL="301943" lvl="1" indent="0" algn="ctr">
              <a:buNone/>
            </a:pPr>
            <a:endParaRPr lang="en-US" sz="2400" dirty="0"/>
          </a:p>
        </p:txBody>
      </p:sp>
      <p:sp>
        <p:nvSpPr>
          <p:cNvPr id="3" name="Title 2"/>
          <p:cNvSpPr>
            <a:spLocks noGrp="1"/>
          </p:cNvSpPr>
          <p:nvPr>
            <p:ph type="title"/>
          </p:nvPr>
        </p:nvSpPr>
        <p:spPr>
          <a:xfrm>
            <a:off x="508000" y="228600"/>
            <a:ext cx="11150600" cy="1330972"/>
          </a:xfrm>
        </p:spPr>
        <p:txBody>
          <a:bodyPr>
            <a:normAutofit fontScale="90000"/>
          </a:bodyPr>
          <a:lstStyle/>
          <a:p>
            <a:pPr algn="ctr">
              <a:spcBef>
                <a:spcPts val="0"/>
              </a:spcBef>
            </a:pPr>
            <a:br>
              <a:rPr lang="en-US" sz="4400" dirty="0">
                <a:solidFill>
                  <a:srgbClr val="31B6FD">
                    <a:lumMod val="50000"/>
                  </a:srgbClr>
                </a:solidFill>
                <a:ea typeface="+mn-ea"/>
                <a:cs typeface="+mn-cs"/>
              </a:rPr>
            </a:br>
            <a:br>
              <a:rPr lang="en-US" sz="4400" dirty="0">
                <a:solidFill>
                  <a:srgbClr val="31B6FD">
                    <a:lumMod val="50000"/>
                  </a:srgbClr>
                </a:solidFill>
                <a:ea typeface="+mn-ea"/>
                <a:cs typeface="+mn-cs"/>
              </a:rPr>
            </a:br>
            <a:r>
              <a:rPr lang="en-US" sz="4900" b="1" dirty="0">
                <a:solidFill>
                  <a:schemeClr val="bg2">
                    <a:lumMod val="25000"/>
                  </a:schemeClr>
                </a:solidFill>
                <a:ea typeface="+mn-ea"/>
                <a:cs typeface="+mn-cs"/>
              </a:rPr>
              <a:t>Failure to Diagnose, Manage Periodontal Issues</a:t>
            </a:r>
            <a:br>
              <a:rPr lang="en-US" sz="4400" dirty="0">
                <a:solidFill>
                  <a:srgbClr val="31B6FD">
                    <a:lumMod val="50000"/>
                  </a:srgbClr>
                </a:solidFill>
                <a:ea typeface="+mn-ea"/>
                <a:cs typeface="+mn-cs"/>
              </a:rPr>
            </a:br>
            <a:br>
              <a:rPr lang="en-US" sz="4400" dirty="0">
                <a:solidFill>
                  <a:srgbClr val="31B6FD">
                    <a:lumMod val="50000"/>
                  </a:srgbClr>
                </a:solidFill>
                <a:ea typeface="+mn-ea"/>
                <a:cs typeface="+mn-cs"/>
              </a:rPr>
            </a:br>
            <a:endParaRPr lang="en-US" dirty="0"/>
          </a:p>
        </p:txBody>
      </p:sp>
    </p:spTree>
    <p:extLst>
      <p:ext uri="{BB962C8B-B14F-4D97-AF65-F5344CB8AC3E}">
        <p14:creationId xmlns:p14="http://schemas.microsoft.com/office/powerpoint/2010/main" val="34580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anim calcmode="lin" valueType="num">
                                      <p:cBhvr>
                                        <p:cTn id="16"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17"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1"/>
            <a:r>
              <a:rPr lang="en-US" sz="3800" dirty="0">
                <a:solidFill>
                  <a:schemeClr val="bg2">
                    <a:lumMod val="25000"/>
                  </a:schemeClr>
                </a:solidFill>
                <a:latin typeface="Franklin Gothic Book" panose="020B0503020102020204" pitchFamily="34" charset="0"/>
              </a:rPr>
              <a:t>Failure to diagnose, manage periodontal disease--</a:t>
            </a:r>
            <a:r>
              <a:rPr lang="en-US" sz="3800" b="1" dirty="0">
                <a:solidFill>
                  <a:schemeClr val="bg2">
                    <a:lumMod val="25000"/>
                  </a:schemeClr>
                </a:solidFill>
                <a:latin typeface="Franklin Gothic Book" panose="020B0503020102020204" pitchFamily="34" charset="0"/>
              </a:rPr>
              <a:t>21%</a:t>
            </a:r>
            <a:endParaRPr lang="en-US" sz="3800" dirty="0">
              <a:solidFill>
                <a:schemeClr val="bg2">
                  <a:lumMod val="25000"/>
                </a:schemeClr>
              </a:solidFill>
              <a:latin typeface="Franklin Gothic Book" panose="020B0503020102020204" pitchFamily="34" charset="0"/>
            </a:endParaRPr>
          </a:p>
          <a:p>
            <a:pPr lvl="1"/>
            <a:r>
              <a:rPr lang="en-US" sz="3800" dirty="0">
                <a:solidFill>
                  <a:srgbClr val="FF0000"/>
                </a:solidFill>
                <a:latin typeface="Franklin Gothic Book" panose="020B0503020102020204" pitchFamily="34" charset="0"/>
              </a:rPr>
              <a:t>Root resorption--</a:t>
            </a:r>
            <a:r>
              <a:rPr lang="en-US" sz="3800" b="1" dirty="0">
                <a:solidFill>
                  <a:srgbClr val="FF0000"/>
                </a:solidFill>
                <a:latin typeface="Franklin Gothic Book" panose="020B0503020102020204" pitchFamily="34" charset="0"/>
              </a:rPr>
              <a:t>17%</a:t>
            </a:r>
            <a:endParaRPr lang="en-US" sz="3800" dirty="0">
              <a:solidFill>
                <a:srgbClr val="FF0000"/>
              </a:solidFill>
              <a:latin typeface="Franklin Gothic Book" panose="020B0503020102020204" pitchFamily="34" charset="0"/>
            </a:endParaRPr>
          </a:p>
          <a:p>
            <a:pPr lvl="1"/>
            <a:r>
              <a:rPr lang="en-US" sz="3800" dirty="0">
                <a:solidFill>
                  <a:schemeClr val="bg2">
                    <a:lumMod val="25000"/>
                  </a:schemeClr>
                </a:solidFill>
                <a:latin typeface="Franklin Gothic Book" panose="020B0503020102020204" pitchFamily="34" charset="0"/>
              </a:rPr>
              <a:t>Impacted teeth—root resorption, ankylosed teeth-extended treatment times--</a:t>
            </a:r>
            <a:r>
              <a:rPr lang="en-US" sz="3800" b="1" dirty="0">
                <a:solidFill>
                  <a:schemeClr val="bg2">
                    <a:lumMod val="25000"/>
                  </a:schemeClr>
                </a:solidFill>
                <a:latin typeface="Franklin Gothic Book" panose="020B0503020102020204" pitchFamily="34" charset="0"/>
              </a:rPr>
              <a:t>12%</a:t>
            </a:r>
          </a:p>
          <a:p>
            <a:pPr lvl="1"/>
            <a:r>
              <a:rPr lang="en-US" sz="3800" dirty="0">
                <a:solidFill>
                  <a:schemeClr val="bg2">
                    <a:lumMod val="25000"/>
                  </a:schemeClr>
                </a:solidFill>
                <a:latin typeface="Franklin Gothic Book" panose="020B0503020102020204" pitchFamily="34" charset="0"/>
              </a:rPr>
              <a:t>TMJ complaint (usually associated with additional complaints)-- </a:t>
            </a:r>
            <a:r>
              <a:rPr lang="en-US" sz="3800" b="1" dirty="0">
                <a:solidFill>
                  <a:schemeClr val="bg2">
                    <a:lumMod val="25000"/>
                  </a:schemeClr>
                </a:solidFill>
                <a:latin typeface="Franklin Gothic Book" panose="020B0503020102020204" pitchFamily="34" charset="0"/>
              </a:rPr>
              <a:t>12%</a:t>
            </a:r>
            <a:endParaRPr lang="en-US" sz="3800" dirty="0">
              <a:solidFill>
                <a:schemeClr val="bg2">
                  <a:lumMod val="25000"/>
                </a:schemeClr>
              </a:solidFill>
              <a:latin typeface="Franklin Gothic Book" panose="020B0503020102020204" pitchFamily="34" charset="0"/>
            </a:endParaRPr>
          </a:p>
          <a:p>
            <a:pPr lvl="1"/>
            <a:r>
              <a:rPr lang="en-US" sz="3800" dirty="0">
                <a:solidFill>
                  <a:schemeClr val="bg2">
                    <a:lumMod val="25000"/>
                  </a:schemeClr>
                </a:solidFill>
                <a:latin typeface="Franklin Gothic Book" panose="020B0503020102020204" pitchFamily="34" charset="0"/>
              </a:rPr>
              <a:t>Decalcifications, cavities, especially with clear aligners--</a:t>
            </a:r>
            <a:r>
              <a:rPr lang="en-US" sz="3800" b="1" dirty="0">
                <a:solidFill>
                  <a:schemeClr val="bg2">
                    <a:lumMod val="25000"/>
                  </a:schemeClr>
                </a:solidFill>
                <a:latin typeface="Franklin Gothic Book" panose="020B0503020102020204" pitchFamily="34" charset="0"/>
              </a:rPr>
              <a:t>7%</a:t>
            </a:r>
          </a:p>
          <a:p>
            <a:pPr lvl="1"/>
            <a:r>
              <a:rPr lang="en-US" sz="3800" dirty="0">
                <a:solidFill>
                  <a:schemeClr val="bg2">
                    <a:lumMod val="25000"/>
                  </a:schemeClr>
                </a:solidFill>
                <a:latin typeface="Franklin Gothic Book" panose="020B0503020102020204" pitchFamily="34" charset="0"/>
              </a:rPr>
              <a:t>Other reasons--</a:t>
            </a:r>
            <a:r>
              <a:rPr lang="en-US" sz="3800" b="1" dirty="0">
                <a:solidFill>
                  <a:schemeClr val="bg2">
                    <a:lumMod val="25000"/>
                  </a:schemeClr>
                </a:solidFill>
                <a:latin typeface="Franklin Gothic Book" panose="020B0503020102020204" pitchFamily="34" charset="0"/>
              </a:rPr>
              <a:t>31%</a:t>
            </a:r>
            <a:r>
              <a:rPr lang="en-US" sz="3800" dirty="0">
                <a:solidFill>
                  <a:schemeClr val="bg2">
                    <a:lumMod val="25000"/>
                  </a:schemeClr>
                </a:solidFill>
                <a:latin typeface="Franklin Gothic Book" panose="020B0503020102020204" pitchFamily="34" charset="0"/>
              </a:rPr>
              <a:t> </a:t>
            </a:r>
            <a:endParaRPr lang="en-US" sz="3800" b="1" dirty="0">
              <a:solidFill>
                <a:schemeClr val="bg2">
                  <a:lumMod val="25000"/>
                </a:schemeClr>
              </a:solidFill>
              <a:latin typeface="Franklin Gothic Book" panose="020B0503020102020204" pitchFamily="34" charset="0"/>
            </a:endParaRPr>
          </a:p>
          <a:p>
            <a:pPr marL="457200" lvl="1" indent="0">
              <a:buNone/>
            </a:pPr>
            <a:endParaRPr lang="en-US" sz="3200" dirty="0">
              <a:solidFill>
                <a:schemeClr val="accent1">
                  <a:lumMod val="50000"/>
                </a:schemeClr>
              </a:solidFill>
              <a:latin typeface="Berlin Sans FB" panose="020E0602020502020306" pitchFamily="34" charset="0"/>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b="1" dirty="0">
                <a:solidFill>
                  <a:schemeClr val="bg2">
                    <a:lumMod val="25000"/>
                  </a:schemeClr>
                </a:solidFill>
                <a:latin typeface="Franklin Gothic Book" panose="020B0503020102020204" pitchFamily="34" charset="0"/>
              </a:rPr>
            </a:br>
            <a:r>
              <a:rPr lang="en-US" sz="4400" b="1" dirty="0">
                <a:solidFill>
                  <a:schemeClr val="bg2">
                    <a:lumMod val="25000"/>
                  </a:schemeClr>
                </a:solidFill>
                <a:latin typeface="Franklin Gothic Book" panose="020B0503020102020204" pitchFamily="34" charset="0"/>
              </a:rPr>
              <a:t>Common Reasons For A Claim:</a:t>
            </a:r>
            <a:br>
              <a:rPr lang="en-US" sz="4400" b="1" dirty="0">
                <a:solidFill>
                  <a:schemeClr val="bg2">
                    <a:lumMod val="25000"/>
                  </a:schemeClr>
                </a:solidFill>
                <a:latin typeface="Franklin Gothic Book" panose="020B0503020102020204" pitchFamily="34" charset="0"/>
              </a:rPr>
            </a:br>
            <a:r>
              <a:rPr lang="en-US" sz="4400" b="1" dirty="0">
                <a:solidFill>
                  <a:schemeClr val="bg2">
                    <a:lumMod val="25000"/>
                  </a:schemeClr>
                </a:solidFill>
                <a:latin typeface="Franklin Gothic Book" panose="020B0503020102020204" pitchFamily="34" charset="0"/>
              </a:rPr>
              <a:t>	</a:t>
            </a:r>
          </a:p>
        </p:txBody>
      </p:sp>
    </p:spTree>
    <p:extLst>
      <p:ext uri="{BB962C8B-B14F-4D97-AF65-F5344CB8AC3E}">
        <p14:creationId xmlns:p14="http://schemas.microsoft.com/office/powerpoint/2010/main" val="338106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71137"/>
            <a:ext cx="10521668" cy="3891405"/>
          </a:xfrm>
        </p:spPr>
      </p:pic>
      <p:sp>
        <p:nvSpPr>
          <p:cNvPr id="2" name="Title 1"/>
          <p:cNvSpPr>
            <a:spLocks noGrp="1"/>
          </p:cNvSpPr>
          <p:nvPr>
            <p:ph type="title"/>
          </p:nvPr>
        </p:nvSpPr>
        <p:spPr/>
        <p:txBody>
          <a:bodyPr>
            <a:noAutofit/>
          </a:bodyPr>
          <a:lstStyle/>
          <a:p>
            <a:pPr algn="ctr"/>
            <a:r>
              <a:rPr lang="en-US" sz="4000" b="1" dirty="0">
                <a:solidFill>
                  <a:schemeClr val="accent2">
                    <a:lumMod val="50000"/>
                  </a:schemeClr>
                </a:solidFill>
                <a:latin typeface="Franklin Gothic Book" panose="020B0503020102020204" pitchFamily="34" charset="0"/>
              </a:rPr>
              <a:t>FAILURE to NOTICE</a:t>
            </a:r>
            <a:br>
              <a:rPr lang="en-US" sz="4000" b="1" dirty="0">
                <a:solidFill>
                  <a:schemeClr val="accent2">
                    <a:lumMod val="50000"/>
                  </a:schemeClr>
                </a:solidFill>
                <a:latin typeface="Franklin Gothic Book" panose="020B0503020102020204" pitchFamily="34" charset="0"/>
              </a:rPr>
            </a:br>
            <a:r>
              <a:rPr lang="en-US" sz="4000" b="1" dirty="0">
                <a:solidFill>
                  <a:schemeClr val="accent2">
                    <a:lumMod val="50000"/>
                  </a:schemeClr>
                </a:solidFill>
                <a:latin typeface="Franklin Gothic Book" panose="020B0503020102020204" pitchFamily="34" charset="0"/>
              </a:rPr>
              <a:t>ROOT RESORPTION </a:t>
            </a:r>
          </a:p>
        </p:txBody>
      </p:sp>
      <p:sp>
        <p:nvSpPr>
          <p:cNvPr id="8" name="TextBox 7"/>
          <p:cNvSpPr txBox="1"/>
          <p:nvPr/>
        </p:nvSpPr>
        <p:spPr>
          <a:xfrm>
            <a:off x="4572000" y="1308521"/>
            <a:ext cx="2819400" cy="461665"/>
          </a:xfrm>
          <a:prstGeom prst="rect">
            <a:avLst/>
          </a:prstGeom>
          <a:noFill/>
        </p:spPr>
        <p:txBody>
          <a:bodyPr wrap="square" rtlCol="0">
            <a:spAutoFit/>
          </a:bodyPr>
          <a:lstStyle/>
          <a:p>
            <a:pPr algn="ctr"/>
            <a:r>
              <a:rPr lang="en-US" sz="2400" b="1" dirty="0">
                <a:solidFill>
                  <a:schemeClr val="accent2">
                    <a:lumMod val="50000"/>
                  </a:schemeClr>
                </a:solidFill>
                <a:latin typeface="Franklin Gothic Book"/>
              </a:rPr>
              <a:t>Pre-Treatment</a:t>
            </a:r>
          </a:p>
        </p:txBody>
      </p:sp>
    </p:spTree>
    <p:extLst>
      <p:ext uri="{BB962C8B-B14F-4D97-AF65-F5344CB8AC3E}">
        <p14:creationId xmlns:p14="http://schemas.microsoft.com/office/powerpoint/2010/main" val="389843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0855" y="1871475"/>
            <a:ext cx="10162520" cy="3655256"/>
          </a:xfrm>
        </p:spPr>
      </p:pic>
      <p:sp>
        <p:nvSpPr>
          <p:cNvPr id="3" name="Title 2"/>
          <p:cNvSpPr>
            <a:spLocks noGrp="1"/>
          </p:cNvSpPr>
          <p:nvPr>
            <p:ph type="title"/>
          </p:nvPr>
        </p:nvSpPr>
        <p:spPr>
          <a:xfrm>
            <a:off x="406400" y="0"/>
            <a:ext cx="11176000" cy="1447800"/>
          </a:xfrm>
        </p:spPr>
        <p:txBody>
          <a:bodyPr>
            <a:normAutofit/>
          </a:bodyPr>
          <a:lstStyle/>
          <a:p>
            <a:pPr algn="ctr"/>
            <a:r>
              <a:rPr lang="en-US" sz="4000" b="1" dirty="0">
                <a:solidFill>
                  <a:schemeClr val="tx2"/>
                </a:solidFill>
                <a:latin typeface="Franklin Gothic Book" panose="020B0503020102020204" pitchFamily="34" charset="0"/>
              </a:rPr>
              <a:t>FAILURE to NOTICE</a:t>
            </a:r>
            <a:br>
              <a:rPr lang="en-US" sz="4000" b="1" dirty="0">
                <a:solidFill>
                  <a:schemeClr val="tx2"/>
                </a:solidFill>
                <a:latin typeface="Franklin Gothic Book" panose="020B0503020102020204" pitchFamily="34" charset="0"/>
              </a:rPr>
            </a:br>
            <a:r>
              <a:rPr lang="en-US" sz="4000" b="1" dirty="0">
                <a:solidFill>
                  <a:schemeClr val="tx2"/>
                </a:solidFill>
                <a:latin typeface="Franklin Gothic Book" panose="020B0503020102020204" pitchFamily="34" charset="0"/>
              </a:rPr>
              <a:t>ROOT RESORPTION </a:t>
            </a:r>
          </a:p>
        </p:txBody>
      </p:sp>
      <p:sp>
        <p:nvSpPr>
          <p:cNvPr id="5" name="Rectangle 4"/>
          <p:cNvSpPr/>
          <p:nvPr/>
        </p:nvSpPr>
        <p:spPr>
          <a:xfrm>
            <a:off x="5226908" y="3323968"/>
            <a:ext cx="2545492" cy="101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8" name="TextBox 7"/>
          <p:cNvSpPr txBox="1"/>
          <p:nvPr/>
        </p:nvSpPr>
        <p:spPr>
          <a:xfrm>
            <a:off x="4724400" y="1331269"/>
            <a:ext cx="3048000" cy="461665"/>
          </a:xfrm>
          <a:prstGeom prst="rect">
            <a:avLst/>
          </a:prstGeom>
          <a:noFill/>
        </p:spPr>
        <p:txBody>
          <a:bodyPr wrap="square" rtlCol="0">
            <a:spAutoFit/>
          </a:bodyPr>
          <a:lstStyle/>
          <a:p>
            <a:r>
              <a:rPr lang="en-US" sz="2400" b="1" dirty="0">
                <a:solidFill>
                  <a:schemeClr val="accent2">
                    <a:lumMod val="50000"/>
                  </a:schemeClr>
                </a:solidFill>
                <a:latin typeface="Franklin Gothic Book"/>
              </a:rPr>
              <a:t>Post Treatment</a:t>
            </a:r>
          </a:p>
        </p:txBody>
      </p:sp>
    </p:spTree>
    <p:extLst>
      <p:ext uri="{BB962C8B-B14F-4D97-AF65-F5344CB8AC3E}">
        <p14:creationId xmlns:p14="http://schemas.microsoft.com/office/powerpoint/2010/main" val="26409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DCC1F-7B35-4222-ABA4-5ECB10590826}"/>
              </a:ext>
            </a:extLst>
          </p:cNvPr>
          <p:cNvSpPr>
            <a:spLocks noGrp="1"/>
          </p:cNvSpPr>
          <p:nvPr>
            <p:ph idx="1"/>
          </p:nvPr>
        </p:nvSpPr>
        <p:spPr>
          <a:xfrm>
            <a:off x="609600" y="1863435"/>
            <a:ext cx="10972800" cy="4191000"/>
          </a:xfrm>
        </p:spPr>
        <p:txBody>
          <a:bodyPr>
            <a:normAutofit/>
          </a:bodyPr>
          <a:lstStyle/>
          <a:p>
            <a:r>
              <a:rPr lang="en-US" sz="3200" dirty="0">
                <a:solidFill>
                  <a:schemeClr val="bg2">
                    <a:lumMod val="25000"/>
                  </a:schemeClr>
                </a:solidFill>
              </a:rPr>
              <a:t>Did not take any progress xrays which would have revealed the resorption</a:t>
            </a:r>
          </a:p>
          <a:p>
            <a:r>
              <a:rPr lang="en-US" sz="3200" dirty="0">
                <a:solidFill>
                  <a:schemeClr val="bg2">
                    <a:lumMod val="25000"/>
                  </a:schemeClr>
                </a:solidFill>
              </a:rPr>
              <a:t>Did not take any final xrays where he could have discovered the resorption</a:t>
            </a:r>
          </a:p>
          <a:p>
            <a:r>
              <a:rPr lang="en-US" sz="3200" dirty="0">
                <a:solidFill>
                  <a:schemeClr val="bg2">
                    <a:lumMod val="25000"/>
                  </a:schemeClr>
                </a:solidFill>
              </a:rPr>
              <a:t>Did not inform the patient that resorption occurred during treatment</a:t>
            </a:r>
          </a:p>
        </p:txBody>
      </p:sp>
      <p:sp>
        <p:nvSpPr>
          <p:cNvPr id="3" name="Title 2">
            <a:extLst>
              <a:ext uri="{FF2B5EF4-FFF2-40B4-BE49-F238E27FC236}">
                <a16:creationId xmlns:a16="http://schemas.microsoft.com/office/drawing/2014/main" id="{A6BF3AB1-C03F-4F9D-B888-3B11188B35F5}"/>
              </a:ext>
            </a:extLst>
          </p:cNvPr>
          <p:cNvSpPr>
            <a:spLocks noGrp="1"/>
          </p:cNvSpPr>
          <p:nvPr>
            <p:ph type="title"/>
          </p:nvPr>
        </p:nvSpPr>
        <p:spPr>
          <a:xfrm>
            <a:off x="406400" y="150381"/>
            <a:ext cx="11176000" cy="1252728"/>
          </a:xfrm>
        </p:spPr>
        <p:txBody>
          <a:bodyPr>
            <a:normAutofit/>
          </a:bodyPr>
          <a:lstStyle/>
          <a:p>
            <a:pPr algn="ctr"/>
            <a:r>
              <a:rPr lang="en-US" sz="4000" b="1" dirty="0">
                <a:solidFill>
                  <a:schemeClr val="accent2">
                    <a:lumMod val="50000"/>
                  </a:schemeClr>
                </a:solidFill>
              </a:rPr>
              <a:t>WHAT DID OUR INSURED FAIL TO DO?</a:t>
            </a:r>
          </a:p>
        </p:txBody>
      </p:sp>
    </p:spTree>
    <p:extLst>
      <p:ext uri="{BB962C8B-B14F-4D97-AF65-F5344CB8AC3E}">
        <p14:creationId xmlns:p14="http://schemas.microsoft.com/office/powerpoint/2010/main" val="19454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lvl="1"/>
            <a:r>
              <a:rPr lang="en-US" sz="4600" dirty="0">
                <a:solidFill>
                  <a:schemeClr val="bg2">
                    <a:lumMod val="25000"/>
                  </a:schemeClr>
                </a:solidFill>
                <a:latin typeface="Franklin Gothic Book" panose="020B0503020102020204" pitchFamily="34" charset="0"/>
              </a:rPr>
              <a:t>Failure to diagnose, manage periodontal disease--</a:t>
            </a:r>
            <a:r>
              <a:rPr lang="en-US" sz="4600" b="1" dirty="0">
                <a:solidFill>
                  <a:schemeClr val="bg2">
                    <a:lumMod val="25000"/>
                  </a:schemeClr>
                </a:solidFill>
                <a:latin typeface="Franklin Gothic Book" panose="020B0503020102020204" pitchFamily="34" charset="0"/>
              </a:rPr>
              <a:t>21%</a:t>
            </a:r>
            <a:endParaRPr lang="en-US" sz="4600" dirty="0">
              <a:solidFill>
                <a:schemeClr val="bg2">
                  <a:lumMod val="25000"/>
                </a:schemeClr>
              </a:solidFill>
              <a:latin typeface="Franklin Gothic Book" panose="020B0503020102020204" pitchFamily="34" charset="0"/>
            </a:endParaRPr>
          </a:p>
          <a:p>
            <a:pPr lvl="1"/>
            <a:r>
              <a:rPr lang="en-US" sz="4600" dirty="0">
                <a:solidFill>
                  <a:schemeClr val="bg2">
                    <a:lumMod val="25000"/>
                  </a:schemeClr>
                </a:solidFill>
                <a:latin typeface="Franklin Gothic Book" panose="020B0503020102020204" pitchFamily="34" charset="0"/>
              </a:rPr>
              <a:t>Root resorption--</a:t>
            </a:r>
            <a:r>
              <a:rPr lang="en-US" sz="4600" b="1" dirty="0">
                <a:solidFill>
                  <a:schemeClr val="bg2">
                    <a:lumMod val="25000"/>
                  </a:schemeClr>
                </a:solidFill>
                <a:latin typeface="Franklin Gothic Book" panose="020B0503020102020204" pitchFamily="34" charset="0"/>
              </a:rPr>
              <a:t>17%</a:t>
            </a:r>
            <a:endParaRPr lang="en-US" sz="4600" dirty="0">
              <a:solidFill>
                <a:schemeClr val="bg2">
                  <a:lumMod val="25000"/>
                </a:schemeClr>
              </a:solidFill>
              <a:latin typeface="Franklin Gothic Book" panose="020B0503020102020204" pitchFamily="34" charset="0"/>
            </a:endParaRPr>
          </a:p>
          <a:p>
            <a:pPr lvl="1"/>
            <a:r>
              <a:rPr lang="en-US" sz="4600" dirty="0">
                <a:solidFill>
                  <a:srgbClr val="FF0000"/>
                </a:solidFill>
                <a:latin typeface="Franklin Gothic Book" panose="020B0503020102020204" pitchFamily="34" charset="0"/>
              </a:rPr>
              <a:t>Impacted teeth—root resorption, ankylosed teeth, extended treatment time--</a:t>
            </a:r>
            <a:r>
              <a:rPr lang="en-US" sz="4600" b="1" dirty="0">
                <a:solidFill>
                  <a:srgbClr val="FF0000"/>
                </a:solidFill>
                <a:latin typeface="Franklin Gothic Book" panose="020B0503020102020204" pitchFamily="34" charset="0"/>
              </a:rPr>
              <a:t>12%</a:t>
            </a:r>
          </a:p>
          <a:p>
            <a:pPr lvl="1"/>
            <a:r>
              <a:rPr lang="en-US" sz="4600" dirty="0">
                <a:solidFill>
                  <a:schemeClr val="bg2">
                    <a:lumMod val="25000"/>
                  </a:schemeClr>
                </a:solidFill>
                <a:latin typeface="Franklin Gothic Book" panose="020B0503020102020204" pitchFamily="34" charset="0"/>
              </a:rPr>
              <a:t>TMJ complaint (usually associated with additional complaints): </a:t>
            </a:r>
            <a:r>
              <a:rPr lang="en-US" sz="4600" b="1" dirty="0">
                <a:solidFill>
                  <a:schemeClr val="bg2">
                    <a:lumMod val="25000"/>
                  </a:schemeClr>
                </a:solidFill>
                <a:latin typeface="Franklin Gothic Book" panose="020B0503020102020204" pitchFamily="34" charset="0"/>
              </a:rPr>
              <a:t>12%</a:t>
            </a:r>
            <a:endParaRPr lang="en-US" sz="4600" dirty="0">
              <a:solidFill>
                <a:schemeClr val="bg2">
                  <a:lumMod val="25000"/>
                </a:schemeClr>
              </a:solidFill>
              <a:latin typeface="Franklin Gothic Book" panose="020B0503020102020204" pitchFamily="34" charset="0"/>
            </a:endParaRPr>
          </a:p>
          <a:p>
            <a:pPr lvl="1"/>
            <a:r>
              <a:rPr lang="en-US" sz="4600" dirty="0">
                <a:solidFill>
                  <a:schemeClr val="bg2">
                    <a:lumMod val="25000"/>
                  </a:schemeClr>
                </a:solidFill>
                <a:latin typeface="Franklin Gothic Book" panose="020B0503020102020204" pitchFamily="34" charset="0"/>
              </a:rPr>
              <a:t>Decalcifications, cavities, especially with clear aligners--</a:t>
            </a:r>
            <a:r>
              <a:rPr lang="en-US" sz="4600" b="1" dirty="0">
                <a:solidFill>
                  <a:schemeClr val="bg2">
                    <a:lumMod val="25000"/>
                  </a:schemeClr>
                </a:solidFill>
                <a:latin typeface="Franklin Gothic Book" panose="020B0503020102020204" pitchFamily="34" charset="0"/>
              </a:rPr>
              <a:t>7%</a:t>
            </a:r>
          </a:p>
          <a:p>
            <a:pPr lvl="1"/>
            <a:r>
              <a:rPr lang="en-US" sz="4600" dirty="0">
                <a:solidFill>
                  <a:schemeClr val="bg2">
                    <a:lumMod val="25000"/>
                  </a:schemeClr>
                </a:solidFill>
                <a:latin typeface="Franklin Gothic Book" panose="020B0503020102020204" pitchFamily="34" charset="0"/>
              </a:rPr>
              <a:t>Other reasons: </a:t>
            </a:r>
            <a:r>
              <a:rPr lang="en-US" sz="4600" b="1" dirty="0">
                <a:solidFill>
                  <a:schemeClr val="bg2">
                    <a:lumMod val="25000"/>
                  </a:schemeClr>
                </a:solidFill>
                <a:latin typeface="Franklin Gothic Book" panose="020B0503020102020204" pitchFamily="34" charset="0"/>
              </a:rPr>
              <a:t>31%</a:t>
            </a:r>
            <a:r>
              <a:rPr lang="en-US" sz="4600" dirty="0">
                <a:solidFill>
                  <a:schemeClr val="bg2">
                    <a:lumMod val="25000"/>
                  </a:schemeClr>
                </a:solidFill>
                <a:latin typeface="Franklin Gothic Book" panose="020B0503020102020204" pitchFamily="34" charset="0"/>
              </a:rPr>
              <a:t> </a:t>
            </a:r>
            <a:endParaRPr lang="en-US" sz="4600" b="1" dirty="0">
              <a:solidFill>
                <a:schemeClr val="bg2">
                  <a:lumMod val="25000"/>
                </a:schemeClr>
              </a:solidFill>
              <a:latin typeface="Franklin Gothic Book" panose="020B05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b="1" dirty="0">
                <a:solidFill>
                  <a:schemeClr val="bg2">
                    <a:lumMod val="25000"/>
                  </a:schemeClr>
                </a:solidFill>
                <a:latin typeface="Franklin Gothic Book" panose="020B0503020102020204" pitchFamily="34" charset="0"/>
              </a:rPr>
            </a:br>
            <a:r>
              <a:rPr lang="en-US" sz="4400" b="1" dirty="0">
                <a:solidFill>
                  <a:schemeClr val="bg2">
                    <a:lumMod val="25000"/>
                  </a:schemeClr>
                </a:solidFill>
                <a:latin typeface="Franklin Gothic Book" panose="020B0503020102020204" pitchFamily="34" charset="0"/>
              </a:rPr>
              <a:t>Common reasons for a claim:</a:t>
            </a:r>
            <a:br>
              <a:rPr lang="en-US" sz="4400" b="1" dirty="0">
                <a:solidFill>
                  <a:schemeClr val="bg2">
                    <a:lumMod val="25000"/>
                  </a:schemeClr>
                </a:solidFill>
                <a:latin typeface="Franklin Gothic Book" panose="020B0503020102020204" pitchFamily="34" charset="0"/>
              </a:rPr>
            </a:br>
            <a:r>
              <a:rPr lang="en-US" sz="4400" b="1" dirty="0">
                <a:solidFill>
                  <a:schemeClr val="bg2">
                    <a:lumMod val="25000"/>
                  </a:schemeClr>
                </a:solidFill>
                <a:latin typeface="Franklin Gothic Book" panose="020B0503020102020204" pitchFamily="34" charset="0"/>
              </a:rPr>
              <a:t>	</a:t>
            </a:r>
          </a:p>
        </p:txBody>
      </p:sp>
    </p:spTree>
    <p:extLst>
      <p:ext uri="{BB962C8B-B14F-4D97-AF65-F5344CB8AC3E}">
        <p14:creationId xmlns:p14="http://schemas.microsoft.com/office/powerpoint/2010/main" val="649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X-ray film, indoor&#10;&#10;Description automatically generated">
            <a:extLst>
              <a:ext uri="{FF2B5EF4-FFF2-40B4-BE49-F238E27FC236}">
                <a16:creationId xmlns:a16="http://schemas.microsoft.com/office/drawing/2014/main" id="{B30D5BA2-747A-43F0-AC5E-4562058B6488}"/>
              </a:ext>
            </a:extLst>
          </p:cNvPr>
          <p:cNvPicPr>
            <a:picLocks noChangeAspect="1"/>
          </p:cNvPicPr>
          <p:nvPr/>
        </p:nvPicPr>
        <p:blipFill rotWithShape="1">
          <a:blip r:embed="rId3">
            <a:extLst>
              <a:ext uri="{28A0092B-C50C-407E-A947-70E740481C1C}">
                <a14:useLocalDpi xmlns:a14="http://schemas.microsoft.com/office/drawing/2010/main" val="0"/>
              </a:ext>
            </a:extLst>
          </a:blip>
          <a:srcRect l="10597" t="21122" r="9674"/>
          <a:stretch/>
        </p:blipFill>
        <p:spPr>
          <a:xfrm>
            <a:off x="1447800" y="1503548"/>
            <a:ext cx="8941153" cy="4419898"/>
          </a:xfrm>
          <a:prstGeom prst="rect">
            <a:avLst/>
          </a:prstGeom>
        </p:spPr>
      </p:pic>
      <p:sp>
        <p:nvSpPr>
          <p:cNvPr id="2" name="TextBox 1">
            <a:extLst>
              <a:ext uri="{FF2B5EF4-FFF2-40B4-BE49-F238E27FC236}">
                <a16:creationId xmlns:a16="http://schemas.microsoft.com/office/drawing/2014/main" id="{537D9866-722D-4E6F-955F-E52BB1677459}"/>
              </a:ext>
            </a:extLst>
          </p:cNvPr>
          <p:cNvSpPr txBox="1"/>
          <p:nvPr/>
        </p:nvSpPr>
        <p:spPr>
          <a:xfrm>
            <a:off x="152400" y="226668"/>
            <a:ext cx="11887200" cy="707886"/>
          </a:xfrm>
          <a:prstGeom prst="rect">
            <a:avLst/>
          </a:prstGeom>
          <a:noFill/>
        </p:spPr>
        <p:txBody>
          <a:bodyPr wrap="square" rtlCol="0">
            <a:spAutoFit/>
          </a:bodyPr>
          <a:lstStyle/>
          <a:p>
            <a:pPr algn="ctr"/>
            <a:r>
              <a:rPr lang="en-US" sz="4000" b="1" dirty="0">
                <a:solidFill>
                  <a:schemeClr val="bg2">
                    <a:lumMod val="25000"/>
                  </a:schemeClr>
                </a:solidFill>
                <a:latin typeface="Franklin Gothic Book" panose="020B0503020102020204" pitchFamily="34" charset="0"/>
              </a:rPr>
              <a:t>EXAMPLES OF ROOT RESORPTION WITH IMPACTIONS</a:t>
            </a:r>
            <a:endParaRPr lang="en-US" sz="4000" dirty="0"/>
          </a:p>
        </p:txBody>
      </p:sp>
      <p:cxnSp>
        <p:nvCxnSpPr>
          <p:cNvPr id="5" name="Straight Connector 4">
            <a:extLst>
              <a:ext uri="{FF2B5EF4-FFF2-40B4-BE49-F238E27FC236}">
                <a16:creationId xmlns:a16="http://schemas.microsoft.com/office/drawing/2014/main" id="{17819C1B-DA9A-4DA1-85DD-DC3B56110A17}"/>
              </a:ext>
            </a:extLst>
          </p:cNvPr>
          <p:cNvCxnSpPr/>
          <p:nvPr/>
        </p:nvCxnSpPr>
        <p:spPr>
          <a:xfrm flipH="1" flipV="1">
            <a:off x="4876800" y="2895600"/>
            <a:ext cx="53340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5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X-ray film&#10;&#10;Description automatically generated">
            <a:extLst>
              <a:ext uri="{FF2B5EF4-FFF2-40B4-BE49-F238E27FC236}">
                <a16:creationId xmlns:a16="http://schemas.microsoft.com/office/drawing/2014/main" id="{7109F671-415E-4F5D-A08E-50B5C6E24A2D}"/>
              </a:ext>
            </a:extLst>
          </p:cNvPr>
          <p:cNvPicPr>
            <a:picLocks noChangeAspect="1"/>
          </p:cNvPicPr>
          <p:nvPr/>
        </p:nvPicPr>
        <p:blipFill rotWithShape="1">
          <a:blip r:embed="rId3">
            <a:extLst>
              <a:ext uri="{28A0092B-C50C-407E-A947-70E740481C1C}">
                <a14:useLocalDpi xmlns:a14="http://schemas.microsoft.com/office/drawing/2010/main" val="0"/>
              </a:ext>
            </a:extLst>
          </a:blip>
          <a:srcRect l="9294" t="21492" r="9185"/>
          <a:stretch/>
        </p:blipFill>
        <p:spPr>
          <a:xfrm>
            <a:off x="1661945" y="1176251"/>
            <a:ext cx="9089183" cy="4505498"/>
          </a:xfrm>
          <a:prstGeom prst="rect">
            <a:avLst/>
          </a:prstGeom>
        </p:spPr>
      </p:pic>
      <p:sp>
        <p:nvSpPr>
          <p:cNvPr id="2" name="TextBox 1">
            <a:extLst>
              <a:ext uri="{FF2B5EF4-FFF2-40B4-BE49-F238E27FC236}">
                <a16:creationId xmlns:a16="http://schemas.microsoft.com/office/drawing/2014/main" id="{A5BB3512-105D-408F-A7B5-059D02278943}"/>
              </a:ext>
            </a:extLst>
          </p:cNvPr>
          <p:cNvSpPr txBox="1"/>
          <p:nvPr/>
        </p:nvSpPr>
        <p:spPr>
          <a:xfrm>
            <a:off x="38100" y="152400"/>
            <a:ext cx="12115799" cy="707886"/>
          </a:xfrm>
          <a:prstGeom prst="rect">
            <a:avLst/>
          </a:prstGeom>
          <a:noFill/>
        </p:spPr>
        <p:txBody>
          <a:bodyPr wrap="square" rtlCol="0">
            <a:spAutoFit/>
          </a:bodyPr>
          <a:lstStyle/>
          <a:p>
            <a:pPr algn="ctr"/>
            <a:r>
              <a:rPr lang="en-US" sz="4000" b="1" dirty="0">
                <a:solidFill>
                  <a:schemeClr val="bg2">
                    <a:lumMod val="25000"/>
                  </a:schemeClr>
                </a:solidFill>
                <a:latin typeface="Franklin Gothic Book" panose="020B0503020102020204" pitchFamily="34" charset="0"/>
              </a:rPr>
              <a:t>EXAMPLES OF ROOT RESORPTION WITH IMPACTIONS</a:t>
            </a:r>
            <a:endParaRPr lang="en-US" sz="4000" dirty="0"/>
          </a:p>
        </p:txBody>
      </p:sp>
    </p:spTree>
    <p:extLst>
      <p:ext uri="{BB962C8B-B14F-4D97-AF65-F5344CB8AC3E}">
        <p14:creationId xmlns:p14="http://schemas.microsoft.com/office/powerpoint/2010/main" val="158709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eptile&#10;&#10;Description automatically generated">
            <a:extLst>
              <a:ext uri="{FF2B5EF4-FFF2-40B4-BE49-F238E27FC236}">
                <a16:creationId xmlns:a16="http://schemas.microsoft.com/office/drawing/2014/main" id="{60D87EAA-A7A2-4705-A952-F755099F2357}"/>
              </a:ext>
            </a:extLst>
          </p:cNvPr>
          <p:cNvPicPr>
            <a:picLocks noChangeAspect="1"/>
          </p:cNvPicPr>
          <p:nvPr/>
        </p:nvPicPr>
        <p:blipFill rotWithShape="1">
          <a:blip r:embed="rId3">
            <a:extLst>
              <a:ext uri="{28A0092B-C50C-407E-A947-70E740481C1C}">
                <a14:useLocalDpi xmlns:a14="http://schemas.microsoft.com/office/drawing/2010/main" val="0"/>
              </a:ext>
            </a:extLst>
          </a:blip>
          <a:srcRect l="9945" t="12901" r="8696"/>
          <a:stretch/>
        </p:blipFill>
        <p:spPr>
          <a:xfrm>
            <a:off x="1295400" y="862529"/>
            <a:ext cx="9448800" cy="5023501"/>
          </a:xfrm>
          <a:prstGeom prst="rect">
            <a:avLst/>
          </a:prstGeom>
        </p:spPr>
      </p:pic>
      <p:sp>
        <p:nvSpPr>
          <p:cNvPr id="2" name="TextBox 1">
            <a:extLst>
              <a:ext uri="{FF2B5EF4-FFF2-40B4-BE49-F238E27FC236}">
                <a16:creationId xmlns:a16="http://schemas.microsoft.com/office/drawing/2014/main" id="{7C613420-B741-4D5C-85A7-AE1639B92884}"/>
              </a:ext>
            </a:extLst>
          </p:cNvPr>
          <p:cNvSpPr txBox="1"/>
          <p:nvPr/>
        </p:nvSpPr>
        <p:spPr>
          <a:xfrm>
            <a:off x="190499" y="152400"/>
            <a:ext cx="11811000" cy="707886"/>
          </a:xfrm>
          <a:prstGeom prst="rect">
            <a:avLst/>
          </a:prstGeom>
          <a:noFill/>
        </p:spPr>
        <p:txBody>
          <a:bodyPr wrap="square" rtlCol="0">
            <a:spAutoFit/>
          </a:bodyPr>
          <a:lstStyle/>
          <a:p>
            <a:pPr algn="ctr"/>
            <a:r>
              <a:rPr lang="en-US" sz="4000" b="1" dirty="0">
                <a:solidFill>
                  <a:schemeClr val="bg2">
                    <a:lumMod val="25000"/>
                  </a:schemeClr>
                </a:solidFill>
                <a:latin typeface="Franklin Gothic Book" panose="020B0503020102020204" pitchFamily="34" charset="0"/>
              </a:rPr>
              <a:t>EXAMPLES OF ROOT RESORPTION WITH IMPACTIONS</a:t>
            </a:r>
            <a:endParaRPr lang="en-US" sz="4000" dirty="0"/>
          </a:p>
        </p:txBody>
      </p:sp>
    </p:spTree>
    <p:extLst>
      <p:ext uri="{BB962C8B-B14F-4D97-AF65-F5344CB8AC3E}">
        <p14:creationId xmlns:p14="http://schemas.microsoft.com/office/powerpoint/2010/main" val="87117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animal&#10;&#10;Description automatically generated">
            <a:extLst>
              <a:ext uri="{FF2B5EF4-FFF2-40B4-BE49-F238E27FC236}">
                <a16:creationId xmlns:a16="http://schemas.microsoft.com/office/drawing/2014/main" id="{7A548205-22A6-4009-9D19-B39D7E164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 y="1828800"/>
            <a:ext cx="12192000" cy="3012281"/>
          </a:xfrm>
          <a:prstGeom prst="rect">
            <a:avLst/>
          </a:prstGeom>
        </p:spPr>
      </p:pic>
      <p:sp>
        <p:nvSpPr>
          <p:cNvPr id="6" name="TextBox 5">
            <a:extLst>
              <a:ext uri="{FF2B5EF4-FFF2-40B4-BE49-F238E27FC236}">
                <a16:creationId xmlns:a16="http://schemas.microsoft.com/office/drawing/2014/main" id="{3F1FBA18-97B6-477C-A43D-56B2A123F4E2}"/>
              </a:ext>
            </a:extLst>
          </p:cNvPr>
          <p:cNvSpPr txBox="1"/>
          <p:nvPr/>
        </p:nvSpPr>
        <p:spPr>
          <a:xfrm>
            <a:off x="4263887" y="5029200"/>
            <a:ext cx="3180522" cy="369332"/>
          </a:xfrm>
          <a:prstGeom prst="rect">
            <a:avLst/>
          </a:prstGeom>
          <a:noFill/>
        </p:spPr>
        <p:txBody>
          <a:bodyPr wrap="square" rtlCol="0">
            <a:spAutoFit/>
          </a:bodyPr>
          <a:lstStyle/>
          <a:p>
            <a:pPr algn="ctr"/>
            <a:endParaRPr lang="en-US" dirty="0"/>
          </a:p>
        </p:txBody>
      </p:sp>
      <p:sp>
        <p:nvSpPr>
          <p:cNvPr id="8" name="TextBox 7">
            <a:extLst>
              <a:ext uri="{FF2B5EF4-FFF2-40B4-BE49-F238E27FC236}">
                <a16:creationId xmlns:a16="http://schemas.microsoft.com/office/drawing/2014/main" id="{1E5FE176-2F85-4583-A650-3F1CBB99F803}"/>
              </a:ext>
            </a:extLst>
          </p:cNvPr>
          <p:cNvSpPr txBox="1"/>
          <p:nvPr/>
        </p:nvSpPr>
        <p:spPr>
          <a:xfrm>
            <a:off x="4416287" y="5181600"/>
            <a:ext cx="3180522" cy="369332"/>
          </a:xfrm>
          <a:prstGeom prst="rect">
            <a:avLst/>
          </a:prstGeom>
          <a:noFill/>
        </p:spPr>
        <p:txBody>
          <a:bodyPr wrap="square" rtlCol="0">
            <a:spAutoFit/>
          </a:bodyPr>
          <a:lstStyle/>
          <a:p>
            <a:pPr algn="ctr"/>
            <a:endParaRPr lang="en-US" dirty="0"/>
          </a:p>
        </p:txBody>
      </p:sp>
      <p:sp>
        <p:nvSpPr>
          <p:cNvPr id="9" name="TextBox 8">
            <a:extLst>
              <a:ext uri="{FF2B5EF4-FFF2-40B4-BE49-F238E27FC236}">
                <a16:creationId xmlns:a16="http://schemas.microsoft.com/office/drawing/2014/main" id="{8912E168-D087-4EE3-BA67-6418175374D9}"/>
              </a:ext>
            </a:extLst>
          </p:cNvPr>
          <p:cNvSpPr txBox="1"/>
          <p:nvPr/>
        </p:nvSpPr>
        <p:spPr>
          <a:xfrm>
            <a:off x="290945" y="228600"/>
            <a:ext cx="11610109" cy="707886"/>
          </a:xfrm>
          <a:prstGeom prst="rect">
            <a:avLst/>
          </a:prstGeom>
          <a:noFill/>
        </p:spPr>
        <p:txBody>
          <a:bodyPr wrap="square" rtlCol="0">
            <a:spAutoFit/>
          </a:bodyPr>
          <a:lstStyle/>
          <a:p>
            <a:pPr algn="ctr"/>
            <a:r>
              <a:rPr lang="en-US" sz="4000" b="1" dirty="0">
                <a:solidFill>
                  <a:schemeClr val="bg2">
                    <a:lumMod val="25000"/>
                  </a:schemeClr>
                </a:solidFill>
                <a:latin typeface="Franklin Gothic Book" panose="020B0503020102020204" pitchFamily="34" charset="0"/>
              </a:rPr>
              <a:t>EXAMPLES OF ROOT RESORPTION WITH IMPACTIONS</a:t>
            </a:r>
            <a:endParaRPr lang="en-US" sz="4000" dirty="0"/>
          </a:p>
        </p:txBody>
      </p:sp>
    </p:spTree>
    <p:extLst>
      <p:ext uri="{BB962C8B-B14F-4D97-AF65-F5344CB8AC3E}">
        <p14:creationId xmlns:p14="http://schemas.microsoft.com/office/powerpoint/2010/main" val="6073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524002"/>
            <a:ext cx="8153400" cy="4191000"/>
          </a:xfrm>
        </p:spPr>
        <p:txBody>
          <a:bodyPr>
            <a:normAutofit fontScale="92500"/>
          </a:bodyPr>
          <a:lstStyle/>
          <a:p>
            <a:pPr>
              <a:buFont typeface="Arial" panose="020B0604020202020204" pitchFamily="34" charset="0"/>
              <a:buChar char="•"/>
            </a:pPr>
            <a:r>
              <a:rPr lang="en-US" sz="3900" dirty="0">
                <a:solidFill>
                  <a:schemeClr val="accent2">
                    <a:lumMod val="50000"/>
                  </a:schemeClr>
                </a:solidFill>
                <a:latin typeface="Franklin Gothic Book" panose="020B0503020102020204" pitchFamily="34" charset="0"/>
              </a:rPr>
              <a:t>Coverages and Some Legal details</a:t>
            </a:r>
          </a:p>
          <a:p>
            <a:pPr>
              <a:buFont typeface="Arial" panose="020B0604020202020204" pitchFamily="34" charset="0"/>
              <a:buChar char="•"/>
            </a:pPr>
            <a:r>
              <a:rPr lang="en-US" sz="3900" dirty="0">
                <a:solidFill>
                  <a:schemeClr val="accent2">
                    <a:lumMod val="50000"/>
                  </a:schemeClr>
                </a:solidFill>
                <a:latin typeface="Franklin Gothic Book" panose="020B0503020102020204" pitchFamily="34" charset="0"/>
              </a:rPr>
              <a:t>Common reasons for a claim</a:t>
            </a:r>
          </a:p>
          <a:p>
            <a:pPr lvl="0">
              <a:buFont typeface="Arial" panose="020B0604020202020204" pitchFamily="34" charset="0"/>
              <a:buChar char="•"/>
            </a:pPr>
            <a:r>
              <a:rPr lang="en-US" sz="3900" dirty="0">
                <a:solidFill>
                  <a:schemeClr val="accent2">
                    <a:lumMod val="50000"/>
                  </a:schemeClr>
                </a:solidFill>
                <a:latin typeface="Franklin Gothic Book" panose="020B0503020102020204" pitchFamily="34" charset="0"/>
              </a:rPr>
              <a:t>Case examples</a:t>
            </a:r>
          </a:p>
          <a:p>
            <a:pPr>
              <a:buFont typeface="Arial" panose="020B0604020202020204" pitchFamily="34" charset="0"/>
              <a:buChar char="•"/>
            </a:pPr>
            <a:r>
              <a:rPr lang="en-US" sz="4000" dirty="0">
                <a:solidFill>
                  <a:schemeClr val="accent2">
                    <a:lumMod val="50000"/>
                  </a:schemeClr>
                </a:solidFill>
                <a:latin typeface="Franklin Gothic Book" panose="020B0503020102020204" pitchFamily="34" charset="0"/>
              </a:rPr>
              <a:t>What can I do to </a:t>
            </a:r>
            <a:r>
              <a:rPr lang="en-US" sz="4000" u="sng" dirty="0">
                <a:solidFill>
                  <a:schemeClr val="accent2">
                    <a:lumMod val="50000"/>
                  </a:schemeClr>
                </a:solidFill>
                <a:latin typeface="Franklin Gothic Book" panose="020B0503020102020204" pitchFamily="34" charset="0"/>
              </a:rPr>
              <a:t>decrease</a:t>
            </a:r>
            <a:r>
              <a:rPr lang="en-US" sz="4000" dirty="0">
                <a:solidFill>
                  <a:schemeClr val="accent2">
                    <a:lumMod val="50000"/>
                  </a:schemeClr>
                </a:solidFill>
                <a:latin typeface="Franklin Gothic Book" panose="020B0503020102020204" pitchFamily="34" charset="0"/>
              </a:rPr>
              <a:t> my risk of a lawsuit?</a:t>
            </a:r>
          </a:p>
          <a:p>
            <a:pPr>
              <a:buFont typeface="Arial" panose="020B0604020202020204" pitchFamily="34" charset="0"/>
              <a:buChar char="•"/>
            </a:pPr>
            <a:r>
              <a:rPr lang="en-US" sz="4000" dirty="0">
                <a:solidFill>
                  <a:schemeClr val="accent2">
                    <a:lumMod val="50000"/>
                  </a:schemeClr>
                </a:solidFill>
                <a:latin typeface="Franklin Gothic Book" panose="020B0503020102020204" pitchFamily="34" charset="0"/>
              </a:rPr>
              <a:t>How can I avoid a lawsuit altogether?</a:t>
            </a:r>
          </a:p>
          <a:p>
            <a:pPr marL="0" indent="0">
              <a:buNone/>
            </a:pPr>
            <a:endParaRPr lang="en-US" sz="4000" dirty="0">
              <a:solidFill>
                <a:schemeClr val="accent2">
                  <a:lumMod val="50000"/>
                </a:schemeClr>
              </a:solidFill>
              <a:latin typeface="Franklin Gothic Medium" panose="020B0603020102020204" pitchFamily="34" charset="0"/>
            </a:endParaRPr>
          </a:p>
          <a:p>
            <a:pPr marL="627063" lvl="2" indent="0">
              <a:buNone/>
            </a:pPr>
            <a:endParaRPr lang="en-US" sz="3600" dirty="0">
              <a:solidFill>
                <a:schemeClr val="accent1">
                  <a:lumMod val="50000"/>
                </a:schemeClr>
              </a:solidFill>
              <a:latin typeface="Berlin Sans FB" panose="020E0602020502020306" pitchFamily="34" charset="0"/>
            </a:endParaRPr>
          </a:p>
          <a:p>
            <a:pPr marL="0" indent="0">
              <a:buNone/>
            </a:pPr>
            <a:endParaRPr lang="en-US" sz="3900" dirty="0">
              <a:solidFill>
                <a:schemeClr val="accent1">
                  <a:lumMod val="50000"/>
                </a:schemeClr>
              </a:solidFill>
              <a:latin typeface="Berlin Sans FB" panose="020E0602020502020306" pitchFamily="34" charset="0"/>
            </a:endParaRPr>
          </a:p>
          <a:p>
            <a:endParaRPr lang="en-US" sz="2800" dirty="0">
              <a:solidFill>
                <a:schemeClr val="accent1">
                  <a:lumMod val="50000"/>
                </a:schemeClr>
              </a:solidFill>
              <a:latin typeface="Berlin Sans FB" panose="020E0602020502020306" pitchFamily="34" charset="0"/>
            </a:endParaRPr>
          </a:p>
          <a:p>
            <a:endParaRPr lang="en-US" dirty="0"/>
          </a:p>
        </p:txBody>
      </p:sp>
      <p:sp>
        <p:nvSpPr>
          <p:cNvPr id="2" name="Title 1"/>
          <p:cNvSpPr>
            <a:spLocks noGrp="1"/>
          </p:cNvSpPr>
          <p:nvPr>
            <p:ph type="title"/>
          </p:nvPr>
        </p:nvSpPr>
        <p:spPr>
          <a:xfrm>
            <a:off x="926757" y="198439"/>
            <a:ext cx="10478529" cy="1325563"/>
          </a:xfrm>
        </p:spPr>
        <p:txBody>
          <a:bodyPr>
            <a:noAutofit/>
          </a:bodyPr>
          <a:lstStyle/>
          <a:p>
            <a:pPr algn="ctr"/>
            <a:r>
              <a:rPr lang="en-US" sz="4800" b="1" dirty="0">
                <a:solidFill>
                  <a:schemeClr val="accent2">
                    <a:lumMod val="50000"/>
                  </a:schemeClr>
                </a:solidFill>
                <a:latin typeface="Franklin Gothic Medium" panose="020B0603020102020204" pitchFamily="34" charset="0"/>
              </a:rPr>
              <a:t>What are we going to cover today?</a:t>
            </a:r>
          </a:p>
        </p:txBody>
      </p:sp>
    </p:spTree>
    <p:extLst>
      <p:ext uri="{BB962C8B-B14F-4D97-AF65-F5344CB8AC3E}">
        <p14:creationId xmlns:p14="http://schemas.microsoft.com/office/powerpoint/2010/main" val="372302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X-ray film&#10;&#10;Description automatically generated">
            <a:extLst>
              <a:ext uri="{FF2B5EF4-FFF2-40B4-BE49-F238E27FC236}">
                <a16:creationId xmlns:a16="http://schemas.microsoft.com/office/drawing/2014/main" id="{364680A8-1206-400C-950C-F5CB05103E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49" t="24325" r="4423"/>
          <a:stretch/>
        </p:blipFill>
        <p:spPr>
          <a:xfrm>
            <a:off x="1343891" y="1437512"/>
            <a:ext cx="9504218" cy="4209205"/>
          </a:xfrm>
          <a:prstGeom prst="rect">
            <a:avLst/>
          </a:prstGeom>
        </p:spPr>
      </p:pic>
      <p:sp>
        <p:nvSpPr>
          <p:cNvPr id="2" name="TextBox 1">
            <a:extLst>
              <a:ext uri="{FF2B5EF4-FFF2-40B4-BE49-F238E27FC236}">
                <a16:creationId xmlns:a16="http://schemas.microsoft.com/office/drawing/2014/main" id="{EE929F06-43F1-4B97-8575-90EB332670AB}"/>
              </a:ext>
            </a:extLst>
          </p:cNvPr>
          <p:cNvSpPr txBox="1"/>
          <p:nvPr/>
        </p:nvSpPr>
        <p:spPr>
          <a:xfrm>
            <a:off x="623455" y="193964"/>
            <a:ext cx="11236035" cy="646331"/>
          </a:xfrm>
          <a:prstGeom prst="rect">
            <a:avLst/>
          </a:prstGeom>
          <a:noFill/>
        </p:spPr>
        <p:txBody>
          <a:bodyPr wrap="square" rtlCol="0">
            <a:spAutoFit/>
          </a:bodyPr>
          <a:lstStyle/>
          <a:p>
            <a:pPr algn="ctr"/>
            <a:r>
              <a:rPr lang="en-US" sz="3600" b="1">
                <a:solidFill>
                  <a:schemeClr val="bg2">
                    <a:lumMod val="25000"/>
                  </a:schemeClr>
                </a:solidFill>
                <a:latin typeface="Franklin Gothic Book" panose="020B0503020102020204" pitchFamily="34" charset="0"/>
              </a:rPr>
              <a:t>EXAMPLES OF ROOT RESORPTION WITH IMPACTIONS</a:t>
            </a:r>
            <a:endParaRPr lang="en-US" sz="3600" dirty="0"/>
          </a:p>
        </p:txBody>
      </p:sp>
    </p:spTree>
    <p:extLst>
      <p:ext uri="{BB962C8B-B14F-4D97-AF65-F5344CB8AC3E}">
        <p14:creationId xmlns:p14="http://schemas.microsoft.com/office/powerpoint/2010/main" val="31845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867D-A26F-40FF-899D-8884AE64F8DE}"/>
              </a:ext>
            </a:extLst>
          </p:cNvPr>
          <p:cNvSpPr>
            <a:spLocks noGrp="1"/>
          </p:cNvSpPr>
          <p:nvPr>
            <p:ph type="title"/>
          </p:nvPr>
        </p:nvSpPr>
        <p:spPr>
          <a:xfrm>
            <a:off x="152400" y="158536"/>
            <a:ext cx="11887200" cy="997527"/>
          </a:xfrm>
        </p:spPr>
        <p:txBody>
          <a:bodyPr>
            <a:normAutofit fontScale="90000"/>
          </a:bodyPr>
          <a:lstStyle/>
          <a:p>
            <a:pPr algn="ctr"/>
            <a:r>
              <a:rPr lang="en-US" sz="4400" b="1" dirty="0">
                <a:solidFill>
                  <a:schemeClr val="bg2">
                    <a:lumMod val="25000"/>
                  </a:schemeClr>
                </a:solidFill>
                <a:latin typeface="Franklin Gothic Book" panose="020B0503020102020204" pitchFamily="34" charset="0"/>
              </a:rPr>
              <a:t>EXAMPLES OF ROOT RESORPTION WITH IMPACTIONS</a:t>
            </a:r>
            <a:br>
              <a:rPr lang="en-US" sz="3200" dirty="0"/>
            </a:br>
            <a:endParaRPr lang="en-US" dirty="0"/>
          </a:p>
        </p:txBody>
      </p:sp>
      <p:sp>
        <p:nvSpPr>
          <p:cNvPr id="3" name="Content Placeholder 2">
            <a:extLst>
              <a:ext uri="{FF2B5EF4-FFF2-40B4-BE49-F238E27FC236}">
                <a16:creationId xmlns:a16="http://schemas.microsoft.com/office/drawing/2014/main" id="{402458F7-FC84-4525-80D6-2F83766C7F52}"/>
              </a:ext>
            </a:extLst>
          </p:cNvPr>
          <p:cNvSpPr>
            <a:spLocks noGrp="1"/>
          </p:cNvSpPr>
          <p:nvPr>
            <p:ph idx="1"/>
          </p:nvPr>
        </p:nvSpPr>
        <p:spPr/>
        <p:txBody>
          <a:bodyPr>
            <a:normAutofit fontScale="92500" lnSpcReduction="10000"/>
          </a:bodyPr>
          <a:lstStyle/>
          <a:p>
            <a:pPr algn="ctr">
              <a:buFont typeface="Arial" panose="020B0604020202020204" pitchFamily="34" charset="0"/>
              <a:buChar char="•"/>
            </a:pPr>
            <a:r>
              <a:rPr lang="en-US" sz="3500" b="1" dirty="0">
                <a:solidFill>
                  <a:schemeClr val="bg2">
                    <a:lumMod val="25000"/>
                  </a:schemeClr>
                </a:solidFill>
              </a:rPr>
              <a:t>So what did our insured fail to do?</a:t>
            </a:r>
          </a:p>
          <a:p>
            <a:pPr marL="0" indent="0">
              <a:buNone/>
            </a:pPr>
            <a:endParaRPr lang="en-US" dirty="0">
              <a:solidFill>
                <a:schemeClr val="bg2">
                  <a:lumMod val="25000"/>
                </a:schemeClr>
              </a:solidFill>
            </a:endParaRPr>
          </a:p>
          <a:p>
            <a:pPr>
              <a:buFont typeface="Arial" panose="020B0604020202020204" pitchFamily="34" charset="0"/>
              <a:buChar char="•"/>
            </a:pPr>
            <a:r>
              <a:rPr lang="en-US" sz="2800" dirty="0">
                <a:solidFill>
                  <a:schemeClr val="bg2">
                    <a:lumMod val="25000"/>
                  </a:schemeClr>
                </a:solidFill>
              </a:rPr>
              <a:t>There was </a:t>
            </a:r>
            <a:r>
              <a:rPr lang="en-US" sz="2800" u="sng" dirty="0">
                <a:solidFill>
                  <a:schemeClr val="bg2">
                    <a:lumMod val="25000"/>
                  </a:schemeClr>
                </a:solidFill>
              </a:rPr>
              <a:t>no informed consent</a:t>
            </a:r>
            <a:r>
              <a:rPr lang="en-US" sz="2800" dirty="0">
                <a:solidFill>
                  <a:schemeClr val="bg2">
                    <a:lumMod val="25000"/>
                  </a:schemeClr>
                </a:solidFill>
              </a:rPr>
              <a:t>, which hinders any defense</a:t>
            </a:r>
          </a:p>
          <a:p>
            <a:pPr>
              <a:buFont typeface="Arial" panose="020B0604020202020204" pitchFamily="34" charset="0"/>
              <a:buChar char="•"/>
            </a:pPr>
            <a:r>
              <a:rPr lang="en-US" sz="2800" dirty="0">
                <a:solidFill>
                  <a:schemeClr val="bg2">
                    <a:lumMod val="25000"/>
                  </a:schemeClr>
                </a:solidFill>
              </a:rPr>
              <a:t>While the insured did mention possible root resorption of the right lateral incisor, he did not mention the possibility of other teeth resorbing and it was not documented in the chart.</a:t>
            </a:r>
          </a:p>
          <a:p>
            <a:pPr>
              <a:buFont typeface="Arial" panose="020B0604020202020204" pitchFamily="34" charset="0"/>
              <a:buChar char="•"/>
            </a:pPr>
            <a:r>
              <a:rPr lang="en-US" sz="2800" dirty="0">
                <a:solidFill>
                  <a:schemeClr val="bg2">
                    <a:lumMod val="25000"/>
                  </a:schemeClr>
                </a:solidFill>
              </a:rPr>
              <a:t>The demand was initially  $95,000</a:t>
            </a:r>
          </a:p>
          <a:p>
            <a:pPr>
              <a:buFont typeface="Arial" panose="020B0604020202020204" pitchFamily="34" charset="0"/>
              <a:buChar char="•"/>
            </a:pPr>
            <a:r>
              <a:rPr lang="en-US" sz="2800" dirty="0">
                <a:solidFill>
                  <a:schemeClr val="bg2">
                    <a:lumMod val="25000"/>
                  </a:schemeClr>
                </a:solidFill>
              </a:rPr>
              <a:t>The plaintiff is a teenage girl that will make a sympathetic witness especially if any anterior teeth are lost</a:t>
            </a:r>
          </a:p>
          <a:p>
            <a:pPr>
              <a:buFont typeface="Arial" panose="020B0604020202020204" pitchFamily="34" charset="0"/>
              <a:buChar char="•"/>
            </a:pPr>
            <a:r>
              <a:rPr lang="en-US" sz="2800" dirty="0">
                <a:solidFill>
                  <a:schemeClr val="bg2">
                    <a:lumMod val="25000"/>
                  </a:schemeClr>
                </a:solidFill>
              </a:rPr>
              <a:t>Settled at mediation for $30,000 </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856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9558" y="991798"/>
            <a:ext cx="8954642" cy="4380475"/>
          </a:xfrm>
          <a:prstGeom prst="rect">
            <a:avLst/>
          </a:prstGeom>
        </p:spPr>
      </p:pic>
      <p:sp>
        <p:nvSpPr>
          <p:cNvPr id="2" name="Title 1"/>
          <p:cNvSpPr>
            <a:spLocks noGrp="1"/>
          </p:cNvSpPr>
          <p:nvPr>
            <p:ph type="title"/>
          </p:nvPr>
        </p:nvSpPr>
        <p:spPr>
          <a:xfrm>
            <a:off x="406400" y="0"/>
            <a:ext cx="11633200" cy="1252728"/>
          </a:xfrm>
        </p:spPr>
        <p:txBody>
          <a:bodyPr>
            <a:normAutofit/>
          </a:bodyPr>
          <a:lstStyle/>
          <a:p>
            <a:r>
              <a:rPr lang="en-US" sz="4000" b="1" dirty="0">
                <a:solidFill>
                  <a:schemeClr val="bg2">
                    <a:lumMod val="25000"/>
                  </a:schemeClr>
                </a:solidFill>
                <a:latin typeface="Franklin Gothic Book" panose="020B0503020102020204" pitchFamily="34" charset="0"/>
              </a:rPr>
              <a:t>EXAMPLES OF ROOT RESORPTION WITH IMPACTIONS</a:t>
            </a:r>
          </a:p>
        </p:txBody>
      </p:sp>
      <p:sp>
        <p:nvSpPr>
          <p:cNvPr id="6" name="TextBox 5"/>
          <p:cNvSpPr txBox="1"/>
          <p:nvPr/>
        </p:nvSpPr>
        <p:spPr>
          <a:xfrm>
            <a:off x="5448300" y="5372273"/>
            <a:ext cx="1143000" cy="369332"/>
          </a:xfrm>
          <a:prstGeom prst="rect">
            <a:avLst/>
          </a:prstGeom>
          <a:noFill/>
        </p:spPr>
        <p:txBody>
          <a:bodyPr wrap="square" rtlCol="0">
            <a:spAutoFit/>
          </a:bodyPr>
          <a:lstStyle/>
          <a:p>
            <a:pPr algn="ctr"/>
            <a:r>
              <a:rPr lang="en-US" b="1" dirty="0">
                <a:solidFill>
                  <a:schemeClr val="bg2">
                    <a:lumMod val="25000"/>
                  </a:schemeClr>
                </a:solidFill>
                <a:latin typeface="Franklin Gothic Book"/>
              </a:rPr>
              <a:t>8/16/11</a:t>
            </a:r>
          </a:p>
        </p:txBody>
      </p:sp>
    </p:spTree>
    <p:extLst>
      <p:ext uri="{BB962C8B-B14F-4D97-AF65-F5344CB8AC3E}">
        <p14:creationId xmlns:p14="http://schemas.microsoft.com/office/powerpoint/2010/main" val="23969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984023"/>
            <a:ext cx="8839200" cy="4412221"/>
          </a:xfrm>
          <a:prstGeom prst="rect">
            <a:avLst/>
          </a:prstGeom>
        </p:spPr>
      </p:pic>
      <p:sp>
        <p:nvSpPr>
          <p:cNvPr id="2" name="Title 1"/>
          <p:cNvSpPr>
            <a:spLocks noGrp="1"/>
          </p:cNvSpPr>
          <p:nvPr>
            <p:ph type="title"/>
          </p:nvPr>
        </p:nvSpPr>
        <p:spPr>
          <a:xfrm>
            <a:off x="384629" y="-147241"/>
            <a:ext cx="11785600" cy="1252728"/>
          </a:xfrm>
        </p:spPr>
        <p:txBody>
          <a:bodyPr>
            <a:normAutofit/>
          </a:bodyPr>
          <a:lstStyle/>
          <a:p>
            <a:r>
              <a:rPr lang="en-US" sz="4000" b="1" dirty="0">
                <a:solidFill>
                  <a:schemeClr val="accent2">
                    <a:lumMod val="50000"/>
                  </a:schemeClr>
                </a:solidFill>
                <a:latin typeface="Franklin Gothic Book" panose="020B0503020102020204" pitchFamily="34" charset="0"/>
              </a:rPr>
              <a:t>EXAMPLES OF ROOT RESORPTION WITH IMPACTIONS</a:t>
            </a:r>
          </a:p>
        </p:txBody>
      </p:sp>
      <p:sp>
        <p:nvSpPr>
          <p:cNvPr id="5" name="TextBox 4"/>
          <p:cNvSpPr txBox="1"/>
          <p:nvPr/>
        </p:nvSpPr>
        <p:spPr>
          <a:xfrm>
            <a:off x="5562600" y="5396244"/>
            <a:ext cx="1828800" cy="369332"/>
          </a:xfrm>
          <a:prstGeom prst="rect">
            <a:avLst/>
          </a:prstGeom>
          <a:noFill/>
        </p:spPr>
        <p:txBody>
          <a:bodyPr wrap="square" rtlCol="0">
            <a:spAutoFit/>
          </a:bodyPr>
          <a:lstStyle/>
          <a:p>
            <a:r>
              <a:rPr lang="en-US" b="1" dirty="0">
                <a:solidFill>
                  <a:schemeClr val="accent2">
                    <a:lumMod val="50000"/>
                  </a:schemeClr>
                </a:solidFill>
                <a:latin typeface="Franklin Gothic Book"/>
              </a:rPr>
              <a:t>4/4/13</a:t>
            </a:r>
          </a:p>
        </p:txBody>
      </p:sp>
    </p:spTree>
    <p:extLst>
      <p:ext uri="{BB962C8B-B14F-4D97-AF65-F5344CB8AC3E}">
        <p14:creationId xmlns:p14="http://schemas.microsoft.com/office/powerpoint/2010/main" val="314124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DCC1F-7B35-4222-ABA4-5ECB10590826}"/>
              </a:ext>
            </a:extLst>
          </p:cNvPr>
          <p:cNvSpPr>
            <a:spLocks noGrp="1"/>
          </p:cNvSpPr>
          <p:nvPr>
            <p:ph idx="1"/>
          </p:nvPr>
        </p:nvSpPr>
        <p:spPr>
          <a:xfrm>
            <a:off x="609600" y="2164377"/>
            <a:ext cx="10972800" cy="4191000"/>
          </a:xfrm>
        </p:spPr>
        <p:txBody>
          <a:bodyPr>
            <a:normAutofit/>
          </a:bodyPr>
          <a:lstStyle/>
          <a:p>
            <a:r>
              <a:rPr lang="en-US" sz="3200" u="sng" dirty="0">
                <a:solidFill>
                  <a:schemeClr val="bg2">
                    <a:lumMod val="25000"/>
                  </a:schemeClr>
                </a:solidFill>
              </a:rPr>
              <a:t>Did not take adequate progress xrays</a:t>
            </a:r>
            <a:r>
              <a:rPr lang="en-US" sz="3200" dirty="0">
                <a:solidFill>
                  <a:schemeClr val="bg2">
                    <a:lumMod val="25000"/>
                  </a:schemeClr>
                </a:solidFill>
              </a:rPr>
              <a:t> which would have revealed the resorption</a:t>
            </a:r>
          </a:p>
          <a:p>
            <a:r>
              <a:rPr lang="en-US" sz="3200" dirty="0">
                <a:solidFill>
                  <a:schemeClr val="bg2">
                    <a:lumMod val="25000"/>
                  </a:schemeClr>
                </a:solidFill>
              </a:rPr>
              <a:t>Did not warn the parents of </a:t>
            </a:r>
            <a:r>
              <a:rPr lang="en-US" sz="3200" u="sng" dirty="0">
                <a:solidFill>
                  <a:schemeClr val="bg2">
                    <a:lumMod val="25000"/>
                  </a:schemeClr>
                </a:solidFill>
              </a:rPr>
              <a:t>potential</a:t>
            </a:r>
            <a:r>
              <a:rPr lang="en-US" sz="3200" dirty="0">
                <a:solidFill>
                  <a:schemeClr val="bg2">
                    <a:lumMod val="25000"/>
                  </a:schemeClr>
                </a:solidFill>
              </a:rPr>
              <a:t> root resorption based on the original position of the erupting canines</a:t>
            </a:r>
          </a:p>
          <a:p>
            <a:pPr marL="0" indent="0">
              <a:buNone/>
            </a:pPr>
            <a:endParaRPr lang="en-US" sz="3200" dirty="0"/>
          </a:p>
        </p:txBody>
      </p:sp>
      <p:sp>
        <p:nvSpPr>
          <p:cNvPr id="3" name="Title 2">
            <a:extLst>
              <a:ext uri="{FF2B5EF4-FFF2-40B4-BE49-F238E27FC236}">
                <a16:creationId xmlns:a16="http://schemas.microsoft.com/office/drawing/2014/main" id="{A6BF3AB1-C03F-4F9D-B888-3B11188B35F5}"/>
              </a:ext>
            </a:extLst>
          </p:cNvPr>
          <p:cNvSpPr>
            <a:spLocks noGrp="1"/>
          </p:cNvSpPr>
          <p:nvPr>
            <p:ph type="title"/>
          </p:nvPr>
        </p:nvSpPr>
        <p:spPr/>
        <p:txBody>
          <a:bodyPr>
            <a:normAutofit/>
          </a:bodyPr>
          <a:lstStyle/>
          <a:p>
            <a:pPr algn="ctr"/>
            <a:r>
              <a:rPr lang="en-US" sz="3600" b="1" dirty="0">
                <a:solidFill>
                  <a:schemeClr val="accent2">
                    <a:lumMod val="50000"/>
                  </a:schemeClr>
                </a:solidFill>
              </a:rPr>
              <a:t>WHAT DID OUR INSURED FAIL TO DO?</a:t>
            </a:r>
          </a:p>
        </p:txBody>
      </p:sp>
    </p:spTree>
    <p:extLst>
      <p:ext uri="{BB962C8B-B14F-4D97-AF65-F5344CB8AC3E}">
        <p14:creationId xmlns:p14="http://schemas.microsoft.com/office/powerpoint/2010/main" val="233830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988244"/>
            <a:ext cx="8991599" cy="4917780"/>
          </a:xfrm>
        </p:spPr>
      </p:pic>
      <p:sp>
        <p:nvSpPr>
          <p:cNvPr id="3" name="Title 2"/>
          <p:cNvSpPr>
            <a:spLocks noGrp="1"/>
          </p:cNvSpPr>
          <p:nvPr>
            <p:ph type="title"/>
          </p:nvPr>
        </p:nvSpPr>
        <p:spPr>
          <a:xfrm>
            <a:off x="0" y="0"/>
            <a:ext cx="12039600" cy="1252728"/>
          </a:xfrm>
        </p:spPr>
        <p:txBody>
          <a:bodyPr>
            <a:normAutofit/>
          </a:bodyPr>
          <a:lstStyle/>
          <a:p>
            <a:pPr algn="ctr"/>
            <a:r>
              <a:rPr lang="en-US" sz="4000" b="1" dirty="0">
                <a:solidFill>
                  <a:schemeClr val="bg2">
                    <a:lumMod val="25000"/>
                  </a:schemeClr>
                </a:solidFill>
                <a:latin typeface="Franklin Gothic Medium" panose="020B0603020102020204" pitchFamily="34" charset="0"/>
              </a:rPr>
              <a:t>EXAMPLES OF ROOT RESORPTION WITH IMPACTIONS</a:t>
            </a:r>
          </a:p>
        </p:txBody>
      </p:sp>
      <p:cxnSp>
        <p:nvCxnSpPr>
          <p:cNvPr id="5" name="Straight Connector 4">
            <a:extLst>
              <a:ext uri="{FF2B5EF4-FFF2-40B4-BE49-F238E27FC236}">
                <a16:creationId xmlns:a16="http://schemas.microsoft.com/office/drawing/2014/main" id="{011D8991-07ED-413A-B98D-BFA714CDE757}"/>
              </a:ext>
            </a:extLst>
          </p:cNvPr>
          <p:cNvCxnSpPr>
            <a:cxnSpLocks/>
          </p:cNvCxnSpPr>
          <p:nvPr/>
        </p:nvCxnSpPr>
        <p:spPr>
          <a:xfrm flipV="1">
            <a:off x="6301946" y="2240972"/>
            <a:ext cx="556054" cy="73924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04F8C75-B8FA-4530-B207-8164F42F6760}"/>
              </a:ext>
            </a:extLst>
          </p:cNvPr>
          <p:cNvCxnSpPr>
            <a:cxnSpLocks/>
          </p:cNvCxnSpPr>
          <p:nvPr/>
        </p:nvCxnSpPr>
        <p:spPr>
          <a:xfrm flipH="1" flipV="1">
            <a:off x="4934466" y="2133600"/>
            <a:ext cx="704334" cy="8466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93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007428"/>
            <a:ext cx="8991600" cy="4915148"/>
          </a:xfrm>
        </p:spPr>
      </p:pic>
      <p:sp>
        <p:nvSpPr>
          <p:cNvPr id="3" name="Title 2"/>
          <p:cNvSpPr>
            <a:spLocks noGrp="1"/>
          </p:cNvSpPr>
          <p:nvPr>
            <p:ph type="title"/>
          </p:nvPr>
        </p:nvSpPr>
        <p:spPr>
          <a:xfrm>
            <a:off x="0" y="0"/>
            <a:ext cx="12192000" cy="1252728"/>
          </a:xfrm>
        </p:spPr>
        <p:txBody>
          <a:bodyPr>
            <a:normAutofit/>
          </a:bodyPr>
          <a:lstStyle/>
          <a:p>
            <a:pPr algn="ctr"/>
            <a:r>
              <a:rPr lang="en-US" sz="4000" b="1" dirty="0">
                <a:solidFill>
                  <a:schemeClr val="bg2">
                    <a:lumMod val="25000"/>
                  </a:schemeClr>
                </a:solidFill>
                <a:latin typeface="Franklin Gothic Medium" panose="020B0603020102020204" pitchFamily="34" charset="0"/>
              </a:rPr>
              <a:t>EXAMPLES OF ROOT RESORPTION WITH IMPACTIONS</a:t>
            </a:r>
          </a:p>
        </p:txBody>
      </p:sp>
    </p:spTree>
    <p:extLst>
      <p:ext uri="{BB962C8B-B14F-4D97-AF65-F5344CB8AC3E}">
        <p14:creationId xmlns:p14="http://schemas.microsoft.com/office/powerpoint/2010/main" val="338512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066800"/>
            <a:ext cx="9043221" cy="4941007"/>
          </a:xfrm>
        </p:spPr>
      </p:pic>
      <p:sp>
        <p:nvSpPr>
          <p:cNvPr id="3" name="Title 2"/>
          <p:cNvSpPr>
            <a:spLocks noGrp="1"/>
          </p:cNvSpPr>
          <p:nvPr>
            <p:ph type="title"/>
          </p:nvPr>
        </p:nvSpPr>
        <p:spPr>
          <a:xfrm>
            <a:off x="32657" y="0"/>
            <a:ext cx="12192000" cy="1252728"/>
          </a:xfrm>
        </p:spPr>
        <p:txBody>
          <a:bodyPr>
            <a:normAutofit/>
          </a:bodyPr>
          <a:lstStyle/>
          <a:p>
            <a:pPr algn="ctr"/>
            <a:r>
              <a:rPr lang="en-US" sz="4000" b="1" dirty="0">
                <a:solidFill>
                  <a:schemeClr val="tx2"/>
                </a:solidFill>
                <a:latin typeface="Franklin Gothic Medium" panose="020B0603020102020204" pitchFamily="34" charset="0"/>
              </a:rPr>
              <a:t>EXAMPLES OF ROOT RESORPTION WITH IMPACTIONS</a:t>
            </a:r>
          </a:p>
        </p:txBody>
      </p:sp>
      <p:cxnSp>
        <p:nvCxnSpPr>
          <p:cNvPr id="9" name="Straight Arrow Connector 8">
            <a:extLst>
              <a:ext uri="{FF2B5EF4-FFF2-40B4-BE49-F238E27FC236}">
                <a16:creationId xmlns:a16="http://schemas.microsoft.com/office/drawing/2014/main" id="{DDFB56D2-AB53-4CB6-8605-A1E0DA401C70}"/>
              </a:ext>
            </a:extLst>
          </p:cNvPr>
          <p:cNvCxnSpPr/>
          <p:nvPr/>
        </p:nvCxnSpPr>
        <p:spPr>
          <a:xfrm flipV="1">
            <a:off x="6444577" y="1978580"/>
            <a:ext cx="395417" cy="6425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36D29C-2A32-403A-A715-47954121B2FD}"/>
              </a:ext>
            </a:extLst>
          </p:cNvPr>
          <p:cNvCxnSpPr>
            <a:cxnSpLocks/>
          </p:cNvCxnSpPr>
          <p:nvPr/>
        </p:nvCxnSpPr>
        <p:spPr>
          <a:xfrm flipV="1">
            <a:off x="5851453" y="2010609"/>
            <a:ext cx="988541" cy="6178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3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078490"/>
            <a:ext cx="8991600" cy="4913218"/>
          </a:xfrm>
        </p:spPr>
      </p:pic>
      <p:sp>
        <p:nvSpPr>
          <p:cNvPr id="3" name="Title 2"/>
          <p:cNvSpPr>
            <a:spLocks noGrp="1"/>
          </p:cNvSpPr>
          <p:nvPr>
            <p:ph type="title"/>
          </p:nvPr>
        </p:nvSpPr>
        <p:spPr>
          <a:xfrm>
            <a:off x="-228600" y="0"/>
            <a:ext cx="12649200" cy="1252728"/>
          </a:xfrm>
        </p:spPr>
        <p:txBody>
          <a:bodyPr>
            <a:normAutofit/>
          </a:bodyPr>
          <a:lstStyle/>
          <a:p>
            <a:pPr algn="ctr"/>
            <a:r>
              <a:rPr lang="en-US" sz="4000" dirty="0">
                <a:solidFill>
                  <a:schemeClr val="tx2"/>
                </a:solidFill>
                <a:latin typeface="Franklin Gothic Medium" panose="020B0603020102020204" pitchFamily="34" charset="0"/>
              </a:rPr>
              <a:t>EXAMPLES OF ROOT RESORPTION WITH IMPACTIONS</a:t>
            </a:r>
          </a:p>
        </p:txBody>
      </p:sp>
    </p:spTree>
    <p:extLst>
      <p:ext uri="{BB962C8B-B14F-4D97-AF65-F5344CB8AC3E}">
        <p14:creationId xmlns:p14="http://schemas.microsoft.com/office/powerpoint/2010/main" val="21101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DCC1F-7B35-4222-ABA4-5ECB10590826}"/>
              </a:ext>
            </a:extLst>
          </p:cNvPr>
          <p:cNvSpPr>
            <a:spLocks noGrp="1"/>
          </p:cNvSpPr>
          <p:nvPr>
            <p:ph idx="1"/>
          </p:nvPr>
        </p:nvSpPr>
        <p:spPr>
          <a:xfrm>
            <a:off x="705293" y="1906772"/>
            <a:ext cx="10972800" cy="4191000"/>
          </a:xfrm>
        </p:spPr>
        <p:txBody>
          <a:bodyPr>
            <a:normAutofit/>
          </a:bodyPr>
          <a:lstStyle/>
          <a:p>
            <a:r>
              <a:rPr lang="en-US" sz="2800" dirty="0">
                <a:solidFill>
                  <a:schemeClr val="bg2">
                    <a:lumMod val="25000"/>
                  </a:schemeClr>
                </a:solidFill>
              </a:rPr>
              <a:t>THE INSURED DID NOT MENTION THE RISK TO THE PARENTS AND DOCUMENT IN HIS CHART BEFORE TREATMENT, </a:t>
            </a:r>
          </a:p>
          <a:p>
            <a:r>
              <a:rPr lang="en-US" sz="2800" dirty="0">
                <a:solidFill>
                  <a:schemeClr val="bg2">
                    <a:lumMod val="25000"/>
                  </a:schemeClr>
                </a:solidFill>
              </a:rPr>
              <a:t>HE DID NOT MENTION IT DURING TREATMENT EVEN THOUGH IT WAS EVIDENT ON THE PROGRESS XRAY AND </a:t>
            </a:r>
          </a:p>
          <a:p>
            <a:r>
              <a:rPr lang="en-US" sz="2800" dirty="0">
                <a:solidFill>
                  <a:schemeClr val="bg2">
                    <a:lumMod val="25000"/>
                  </a:schemeClr>
                </a:solidFill>
              </a:rPr>
              <a:t>HE DID NOT MENTION IT AFTER TREATMENT WAS COMPLETED.  </a:t>
            </a:r>
            <a:r>
              <a:rPr lang="en-US" sz="2800" u="sng" dirty="0">
                <a:solidFill>
                  <a:schemeClr val="bg2">
                    <a:lumMod val="25000"/>
                  </a:schemeClr>
                </a:solidFill>
              </a:rPr>
              <a:t>IT WAS THE GENERAL DENTIST THAT BROUGHT IT UP</a:t>
            </a:r>
            <a:r>
              <a:rPr lang="en-US" sz="2800" dirty="0">
                <a:solidFill>
                  <a:schemeClr val="bg2">
                    <a:lumMod val="25000"/>
                  </a:schemeClr>
                </a:solidFill>
              </a:rPr>
              <a:t>.</a:t>
            </a:r>
          </a:p>
          <a:p>
            <a:pPr marL="0" lvl="0" indent="0">
              <a:spcBef>
                <a:spcPts val="0"/>
              </a:spcBef>
              <a:buClrTx/>
              <a:buSzTx/>
              <a:buNone/>
            </a:pPr>
            <a:endParaRPr lang="en-US" sz="1200" dirty="0">
              <a:solidFill>
                <a:prstClr val="black"/>
              </a:solidFill>
              <a:latin typeface="Calibri" panose="020F0502020204030204"/>
              <a:cs typeface="+mn-cs"/>
            </a:endParaRPr>
          </a:p>
        </p:txBody>
      </p:sp>
      <p:sp>
        <p:nvSpPr>
          <p:cNvPr id="3" name="Title 2">
            <a:extLst>
              <a:ext uri="{FF2B5EF4-FFF2-40B4-BE49-F238E27FC236}">
                <a16:creationId xmlns:a16="http://schemas.microsoft.com/office/drawing/2014/main" id="{A6BF3AB1-C03F-4F9D-B888-3B11188B35F5}"/>
              </a:ext>
            </a:extLst>
          </p:cNvPr>
          <p:cNvSpPr>
            <a:spLocks noGrp="1"/>
          </p:cNvSpPr>
          <p:nvPr>
            <p:ph type="title"/>
          </p:nvPr>
        </p:nvSpPr>
        <p:spPr>
          <a:xfrm>
            <a:off x="406400" y="173665"/>
            <a:ext cx="11176000" cy="1252728"/>
          </a:xfrm>
        </p:spPr>
        <p:txBody>
          <a:bodyPr>
            <a:normAutofit/>
          </a:bodyPr>
          <a:lstStyle/>
          <a:p>
            <a:pPr algn="ctr"/>
            <a:r>
              <a:rPr lang="en-US" sz="4000" b="1" dirty="0">
                <a:solidFill>
                  <a:schemeClr val="bg2">
                    <a:lumMod val="25000"/>
                  </a:schemeClr>
                </a:solidFill>
              </a:rPr>
              <a:t>WHAT DID OUR INSURED FAIL TO DO?</a:t>
            </a:r>
          </a:p>
        </p:txBody>
      </p:sp>
    </p:spTree>
    <p:extLst>
      <p:ext uri="{BB962C8B-B14F-4D97-AF65-F5344CB8AC3E}">
        <p14:creationId xmlns:p14="http://schemas.microsoft.com/office/powerpoint/2010/main" val="326725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7821" y="661088"/>
            <a:ext cx="8229600" cy="3139321"/>
          </a:xfrm>
          <a:prstGeom prst="rect">
            <a:avLst/>
          </a:prstGeom>
          <a:noFill/>
        </p:spPr>
        <p:txBody>
          <a:bodyPr wrap="square" rtlCol="0">
            <a:spAutoFit/>
          </a:bodyPr>
          <a:lstStyle/>
          <a:p>
            <a:pPr algn="ctr">
              <a:defRPr/>
            </a:pPr>
            <a:r>
              <a:rPr lang="en-US" sz="6600" dirty="0">
                <a:solidFill>
                  <a:srgbClr val="4584D3">
                    <a:lumMod val="50000"/>
                  </a:srgbClr>
                </a:solidFill>
                <a:latin typeface="Franklin Gothic Book"/>
              </a:rPr>
              <a:t>DOCTOR</a:t>
            </a:r>
          </a:p>
          <a:p>
            <a:pPr algn="ctr">
              <a:defRPr/>
            </a:pPr>
            <a:endParaRPr lang="en-US" sz="6600" dirty="0">
              <a:solidFill>
                <a:srgbClr val="4584D3">
                  <a:lumMod val="50000"/>
                </a:srgbClr>
              </a:solidFill>
              <a:latin typeface="Franklin Gothic Book"/>
            </a:endParaRPr>
          </a:p>
          <a:p>
            <a:pPr algn="ctr">
              <a:defRPr/>
            </a:pPr>
            <a:r>
              <a:rPr lang="en-US" sz="6600" dirty="0">
                <a:solidFill>
                  <a:srgbClr val="4584D3">
                    <a:lumMod val="50000"/>
                  </a:srgbClr>
                </a:solidFill>
                <a:latin typeface="Franklin Gothic Book"/>
              </a:rPr>
              <a:t>YOU ARE BEING SUED</a:t>
            </a:r>
          </a:p>
        </p:txBody>
      </p:sp>
    </p:spTree>
    <p:extLst>
      <p:ext uri="{BB962C8B-B14F-4D97-AF65-F5344CB8AC3E}">
        <p14:creationId xmlns:p14="http://schemas.microsoft.com/office/powerpoint/2010/main" val="195473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anim calcmode="lin" valueType="num">
                                      <p:cBhvr>
                                        <p:cTn id="8"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2700" y="986026"/>
            <a:ext cx="7315200" cy="4885948"/>
          </a:xfrm>
        </p:spPr>
      </p:pic>
      <p:sp>
        <p:nvSpPr>
          <p:cNvPr id="3" name="Title 2"/>
          <p:cNvSpPr>
            <a:spLocks noGrp="1"/>
          </p:cNvSpPr>
          <p:nvPr>
            <p:ph type="title"/>
          </p:nvPr>
        </p:nvSpPr>
        <p:spPr>
          <a:xfrm>
            <a:off x="0" y="0"/>
            <a:ext cx="12192000" cy="1252728"/>
          </a:xfrm>
        </p:spPr>
        <p:txBody>
          <a:bodyPr>
            <a:normAutofit/>
          </a:bodyPr>
          <a:lstStyle/>
          <a:p>
            <a:pPr algn="ctr"/>
            <a:r>
              <a:rPr lang="en-US" sz="4000" dirty="0">
                <a:solidFill>
                  <a:schemeClr val="bg2">
                    <a:lumMod val="25000"/>
                  </a:schemeClr>
                </a:solidFill>
                <a:latin typeface="Franklin Gothic Medium" panose="020B0603020102020204" pitchFamily="34" charset="0"/>
              </a:rPr>
              <a:t>EXAMPLES OF ROOT RESORPTION WITH IMPACTIONS</a:t>
            </a:r>
          </a:p>
        </p:txBody>
      </p:sp>
      <p:sp>
        <p:nvSpPr>
          <p:cNvPr id="5" name="TextBox 4"/>
          <p:cNvSpPr txBox="1"/>
          <p:nvPr/>
        </p:nvSpPr>
        <p:spPr>
          <a:xfrm>
            <a:off x="4343400" y="1021895"/>
            <a:ext cx="3733800" cy="461665"/>
          </a:xfrm>
          <a:prstGeom prst="rect">
            <a:avLst/>
          </a:prstGeom>
          <a:noFill/>
        </p:spPr>
        <p:txBody>
          <a:bodyPr wrap="square" rtlCol="0">
            <a:spAutoFit/>
          </a:bodyPr>
          <a:lstStyle/>
          <a:p>
            <a:pPr algn="ctr"/>
            <a:r>
              <a:rPr lang="en-US" sz="2400" b="1" dirty="0">
                <a:solidFill>
                  <a:schemeClr val="accent2">
                    <a:lumMod val="50000"/>
                  </a:schemeClr>
                </a:solidFill>
                <a:latin typeface="Franklin Gothic Book"/>
              </a:rPr>
              <a:t>ANKYLOSED LEFT CANINE</a:t>
            </a:r>
          </a:p>
        </p:txBody>
      </p:sp>
    </p:spTree>
    <p:extLst>
      <p:ext uri="{BB962C8B-B14F-4D97-AF65-F5344CB8AC3E}">
        <p14:creationId xmlns:p14="http://schemas.microsoft.com/office/powerpoint/2010/main" val="342200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55FDA-3367-44EA-93D9-984DAB049825}"/>
              </a:ext>
            </a:extLst>
          </p:cNvPr>
          <p:cNvSpPr>
            <a:spLocks noGrp="1"/>
          </p:cNvSpPr>
          <p:nvPr>
            <p:ph type="title"/>
          </p:nvPr>
        </p:nvSpPr>
        <p:spPr>
          <a:xfrm>
            <a:off x="406400" y="0"/>
            <a:ext cx="11557000" cy="1252728"/>
          </a:xfrm>
        </p:spPr>
        <p:txBody>
          <a:bodyPr>
            <a:normAutofit fontScale="90000"/>
          </a:bodyPr>
          <a:lstStyle/>
          <a:p>
            <a:pPr algn="ctr"/>
            <a:r>
              <a:rPr lang="en-US" sz="4000" dirty="0">
                <a:solidFill>
                  <a:schemeClr val="bg2">
                    <a:lumMod val="25000"/>
                  </a:schemeClr>
                </a:solidFill>
                <a:latin typeface="Franklin Gothic Medium" panose="020B0603020102020204" pitchFamily="34" charset="0"/>
              </a:rPr>
              <a:t>EXAMPLES OF ROOT RESORPTION WITH IMPACTIONS</a:t>
            </a:r>
            <a:endParaRPr lang="en-US" sz="4000" dirty="0"/>
          </a:p>
        </p:txBody>
      </p:sp>
      <p:pic>
        <p:nvPicPr>
          <p:cNvPr id="7" name="Content Placeholder 6">
            <a:extLst>
              <a:ext uri="{FF2B5EF4-FFF2-40B4-BE49-F238E27FC236}">
                <a16:creationId xmlns:a16="http://schemas.microsoft.com/office/drawing/2014/main" id="{4BB204C9-CD66-4A99-949B-127ADF8233F6}"/>
              </a:ext>
            </a:extLst>
          </p:cNvPr>
          <p:cNvPicPr>
            <a:picLocks noGrp="1" noChangeAspect="1"/>
          </p:cNvPicPr>
          <p:nvPr>
            <p:ph idx="1"/>
          </p:nvPr>
        </p:nvPicPr>
        <p:blipFill>
          <a:blip r:embed="rId3"/>
          <a:stretch>
            <a:fillRect/>
          </a:stretch>
        </p:blipFill>
        <p:spPr>
          <a:xfrm>
            <a:off x="2362200" y="838199"/>
            <a:ext cx="8153399" cy="5181601"/>
          </a:xfrm>
          <a:prstGeom prst="rect">
            <a:avLst/>
          </a:prstGeom>
        </p:spPr>
      </p:pic>
      <p:sp>
        <p:nvSpPr>
          <p:cNvPr id="10" name="TextBox 9">
            <a:extLst>
              <a:ext uri="{FF2B5EF4-FFF2-40B4-BE49-F238E27FC236}">
                <a16:creationId xmlns:a16="http://schemas.microsoft.com/office/drawing/2014/main" id="{BE195C35-06E5-461B-8A63-2DD61A8DC536}"/>
              </a:ext>
            </a:extLst>
          </p:cNvPr>
          <p:cNvSpPr txBox="1"/>
          <p:nvPr/>
        </p:nvSpPr>
        <p:spPr>
          <a:xfrm>
            <a:off x="5562600" y="5257800"/>
            <a:ext cx="1447800" cy="6096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129183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endParaRPr lang="en-US" dirty="0"/>
          </a:p>
          <a:p>
            <a:r>
              <a:rPr lang="en-US" sz="3300" dirty="0">
                <a:solidFill>
                  <a:schemeClr val="bg2">
                    <a:lumMod val="25000"/>
                  </a:schemeClr>
                </a:solidFill>
              </a:rPr>
              <a:t>THE MORAL OF THIS STORY IS THAT </a:t>
            </a:r>
            <a:r>
              <a:rPr lang="en-US" sz="3300" u="sng" dirty="0">
                <a:solidFill>
                  <a:schemeClr val="bg2">
                    <a:lumMod val="25000"/>
                  </a:schemeClr>
                </a:solidFill>
              </a:rPr>
              <a:t>RESORPTION WILL OCCUR </a:t>
            </a:r>
            <a:r>
              <a:rPr lang="en-US" sz="3300" dirty="0">
                <a:solidFill>
                  <a:schemeClr val="bg2">
                    <a:lumMod val="25000"/>
                  </a:schemeClr>
                </a:solidFill>
              </a:rPr>
              <a:t>AND OCCASIONALLY AN IMPACTED TOOTH WILL NOT MOVE.  </a:t>
            </a:r>
          </a:p>
          <a:p>
            <a:pPr marL="0" indent="0">
              <a:buNone/>
            </a:pPr>
            <a:endParaRPr lang="en-US" sz="2800" dirty="0">
              <a:solidFill>
                <a:schemeClr val="bg2">
                  <a:lumMod val="25000"/>
                </a:schemeClr>
              </a:solidFill>
            </a:endParaRPr>
          </a:p>
          <a:p>
            <a:r>
              <a:rPr lang="en-US" sz="3300" dirty="0">
                <a:solidFill>
                  <a:schemeClr val="bg2">
                    <a:lumMod val="25000"/>
                  </a:schemeClr>
                </a:solidFill>
              </a:rPr>
              <a:t>BE</a:t>
            </a:r>
            <a:r>
              <a:rPr lang="en-US" sz="2800" dirty="0">
                <a:solidFill>
                  <a:schemeClr val="bg2">
                    <a:lumMod val="25000"/>
                  </a:schemeClr>
                </a:solidFill>
              </a:rPr>
              <a:t> </a:t>
            </a:r>
            <a:r>
              <a:rPr lang="en-US" sz="3300" dirty="0">
                <a:solidFill>
                  <a:schemeClr val="bg2">
                    <a:lumMod val="25000"/>
                  </a:schemeClr>
                </a:solidFill>
              </a:rPr>
              <a:t>VIGILANT AND TAKE PROGRESS IMAGES.  </a:t>
            </a:r>
          </a:p>
          <a:p>
            <a:pPr marL="0" indent="0">
              <a:buNone/>
            </a:pPr>
            <a:endParaRPr lang="en-US" sz="3300" dirty="0">
              <a:solidFill>
                <a:schemeClr val="bg2">
                  <a:lumMod val="25000"/>
                </a:schemeClr>
              </a:solidFill>
            </a:endParaRPr>
          </a:p>
          <a:p>
            <a:r>
              <a:rPr lang="en-US" sz="3300" dirty="0">
                <a:solidFill>
                  <a:schemeClr val="bg2">
                    <a:lumMod val="25000"/>
                  </a:schemeClr>
                </a:solidFill>
              </a:rPr>
              <a:t>MAKE SURE YOU HAVE EXPLAINED THE RISKS OF ROOT RESORPTION OR THE POSSIBILITY OF ANKYLOSIS—</a:t>
            </a:r>
            <a:r>
              <a:rPr lang="en-US" sz="3300" u="sng" dirty="0">
                <a:solidFill>
                  <a:schemeClr val="bg2">
                    <a:lumMod val="25000"/>
                  </a:schemeClr>
                </a:solidFill>
              </a:rPr>
              <a:t>BEFORE STARTING TREATMENT</a:t>
            </a:r>
          </a:p>
          <a:p>
            <a:endParaRPr lang="en-US" sz="3300" dirty="0">
              <a:solidFill>
                <a:schemeClr val="bg2">
                  <a:lumMod val="25000"/>
                </a:schemeClr>
              </a:solidFill>
            </a:endParaRPr>
          </a:p>
          <a:p>
            <a:r>
              <a:rPr lang="en-US" sz="3300" dirty="0">
                <a:solidFill>
                  <a:schemeClr val="bg2">
                    <a:lumMod val="25000"/>
                  </a:schemeClr>
                </a:solidFill>
              </a:rPr>
              <a:t>IF YOU SEE ROOT RESORPTION OCCURING OR AN IMPACTED TOOTH NOT MOVING---BE PROACTIVE</a:t>
            </a:r>
          </a:p>
          <a:p>
            <a:endParaRPr lang="en-US" sz="2600" dirty="0">
              <a:solidFill>
                <a:srgbClr val="000A81"/>
              </a:solidFill>
            </a:endParaRPr>
          </a:p>
          <a:p>
            <a:endParaRPr lang="en-US" dirty="0"/>
          </a:p>
        </p:txBody>
      </p:sp>
      <p:sp>
        <p:nvSpPr>
          <p:cNvPr id="3" name="Title 2"/>
          <p:cNvSpPr>
            <a:spLocks noGrp="1"/>
          </p:cNvSpPr>
          <p:nvPr>
            <p:ph type="title"/>
          </p:nvPr>
        </p:nvSpPr>
        <p:spPr>
          <a:xfrm>
            <a:off x="152400" y="0"/>
            <a:ext cx="11811000" cy="1252728"/>
          </a:xfrm>
        </p:spPr>
        <p:txBody>
          <a:bodyPr>
            <a:normAutofit/>
          </a:bodyPr>
          <a:lstStyle/>
          <a:p>
            <a:pPr algn="ctr"/>
            <a:r>
              <a:rPr lang="en-US" dirty="0">
                <a:latin typeface="Franklin Gothic Medium" panose="020B0603020102020204" pitchFamily="34" charset="0"/>
              </a:rPr>
              <a:t> </a:t>
            </a:r>
            <a:r>
              <a:rPr lang="en-US" sz="4000" b="1" dirty="0">
                <a:solidFill>
                  <a:schemeClr val="bg2">
                    <a:lumMod val="25000"/>
                  </a:schemeClr>
                </a:solidFill>
                <a:latin typeface="Franklin Gothic Book" panose="020B0503020102020204" pitchFamily="34" charset="0"/>
              </a:rPr>
              <a:t>ROOT RESORPTION WITH IMPACTIONS</a:t>
            </a:r>
            <a:br>
              <a:rPr lang="en-US" sz="3600" b="1" dirty="0">
                <a:solidFill>
                  <a:schemeClr val="bg2">
                    <a:lumMod val="25000"/>
                  </a:schemeClr>
                </a:solidFill>
                <a:latin typeface="Franklin Gothic Book" panose="020B0503020102020204" pitchFamily="34" charset="0"/>
              </a:rPr>
            </a:br>
            <a:r>
              <a:rPr lang="en-US" sz="3600" b="1" u="sng" dirty="0">
                <a:solidFill>
                  <a:schemeClr val="bg2">
                    <a:lumMod val="25000"/>
                  </a:schemeClr>
                </a:solidFill>
                <a:latin typeface="Franklin Gothic Book" panose="020B0503020102020204" pitchFamily="34" charset="0"/>
              </a:rPr>
              <a:t>SUMMARY</a:t>
            </a:r>
            <a:endParaRPr lang="en-US" b="1" u="sng"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8965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endParaRPr lang="en-US" dirty="0"/>
          </a:p>
          <a:p>
            <a:pPr marL="0" indent="0">
              <a:buNone/>
            </a:pPr>
            <a:endParaRPr lang="en-US" sz="2600" dirty="0"/>
          </a:p>
          <a:p>
            <a:r>
              <a:rPr lang="en-US" sz="2600" dirty="0">
                <a:solidFill>
                  <a:schemeClr val="bg2">
                    <a:lumMod val="25000"/>
                  </a:schemeClr>
                </a:solidFill>
              </a:rPr>
              <a:t>INFORM THE PATIENT AND PARENTS.  SOME LITERATURE SUGGESTS STOPPING ALL TOOTH MOVEMENT FOR A TIME WILL SLOW DOWN OR STOP ROOT RESORPTION.  </a:t>
            </a:r>
          </a:p>
          <a:p>
            <a:endParaRPr lang="en-US" sz="2600" dirty="0">
              <a:solidFill>
                <a:schemeClr val="bg2">
                  <a:lumMod val="25000"/>
                </a:schemeClr>
              </a:solidFill>
            </a:endParaRPr>
          </a:p>
          <a:p>
            <a:r>
              <a:rPr lang="en-US" sz="2600" dirty="0">
                <a:solidFill>
                  <a:schemeClr val="bg2">
                    <a:lumMod val="25000"/>
                  </a:schemeClr>
                </a:solidFill>
              </a:rPr>
              <a:t>FOR AN IMPACTED TOOTH THAT HAS STOPPED MOVING, SOME SUGGEST LUXATING THE TOOTH MAY ALLOW IT TO MOVE—OR MAYBE THERE IS BONE IN THE WAY,  DON’T JUST KEEP PULLING ON IT IF IT IS NOT MOVING—IDENTIFY WHAT IS PREVENTING IT FROM MOVING.  ALSO, CONSIDER THE USE OF TADS AS ALTERNATE ANCHORAGE</a:t>
            </a:r>
          </a:p>
          <a:p>
            <a:pPr marL="0" indent="0">
              <a:buNone/>
            </a:pPr>
            <a:endParaRPr lang="en-US" sz="2600" dirty="0">
              <a:solidFill>
                <a:schemeClr val="bg2">
                  <a:lumMod val="25000"/>
                </a:schemeClr>
              </a:solidFill>
            </a:endParaRPr>
          </a:p>
          <a:p>
            <a:r>
              <a:rPr lang="en-US" sz="2600" dirty="0">
                <a:solidFill>
                  <a:schemeClr val="bg2">
                    <a:lumMod val="25000"/>
                  </a:schemeClr>
                </a:solidFill>
              </a:rPr>
              <a:t>IF A TOOTH WON’T MOVE OR IF THE ROOT RESORPTION IS SIGNIFICANT, </a:t>
            </a:r>
            <a:r>
              <a:rPr lang="en-US" sz="2600" u="sng" dirty="0">
                <a:solidFill>
                  <a:schemeClr val="bg2">
                    <a:lumMod val="25000"/>
                  </a:schemeClr>
                </a:solidFill>
              </a:rPr>
              <a:t>YOU AND THE PATIENT/PARENTS WILL HAVE TO WEIGH THE BENEFITS OF CONTINUING TREATMENT VERSUS DISCONTINUING TREATMENT—AND DOCUMENT IT ALL IN THE CHART!!</a:t>
            </a:r>
          </a:p>
          <a:p>
            <a:endParaRPr lang="en-US" dirty="0"/>
          </a:p>
        </p:txBody>
      </p:sp>
      <p:sp>
        <p:nvSpPr>
          <p:cNvPr id="3" name="Title 2"/>
          <p:cNvSpPr>
            <a:spLocks noGrp="1"/>
          </p:cNvSpPr>
          <p:nvPr>
            <p:ph type="title"/>
          </p:nvPr>
        </p:nvSpPr>
        <p:spPr/>
        <p:txBody>
          <a:bodyPr/>
          <a:lstStyle/>
          <a:p>
            <a:pPr algn="ctr"/>
            <a:r>
              <a:rPr lang="en-US" dirty="0">
                <a:latin typeface="Franklin Gothic Medium" panose="020B0603020102020204" pitchFamily="34" charset="0"/>
              </a:rPr>
              <a:t> </a:t>
            </a:r>
            <a:r>
              <a:rPr lang="en-US" sz="4000" b="1" dirty="0">
                <a:solidFill>
                  <a:schemeClr val="bg2">
                    <a:lumMod val="25000"/>
                  </a:schemeClr>
                </a:solidFill>
                <a:latin typeface="Franklin Gothic Book" panose="020B0503020102020204" pitchFamily="34" charset="0"/>
              </a:rPr>
              <a:t>ROOT RESORPTION WITH IMPACTIONS</a:t>
            </a:r>
            <a:br>
              <a:rPr lang="en-US" sz="3600" b="1" dirty="0">
                <a:solidFill>
                  <a:schemeClr val="tx2"/>
                </a:solidFill>
                <a:latin typeface="Franklin Gothic Book" panose="020B0503020102020204" pitchFamily="34" charset="0"/>
              </a:rPr>
            </a:br>
            <a:r>
              <a:rPr lang="en-US" sz="3600" b="1" u="sng" dirty="0">
                <a:solidFill>
                  <a:schemeClr val="tx2"/>
                </a:solidFill>
                <a:latin typeface="Franklin Gothic Book" panose="020B0503020102020204" pitchFamily="34" charset="0"/>
              </a:rPr>
              <a:t>SUMMARY</a:t>
            </a:r>
            <a:endParaRPr lang="en-US" b="1" u="sng" dirty="0">
              <a:solidFill>
                <a:schemeClr val="tx2"/>
              </a:solidFill>
              <a:latin typeface="Franklin Gothic Book" panose="020B0503020102020204" pitchFamily="34" charset="0"/>
            </a:endParaRPr>
          </a:p>
        </p:txBody>
      </p:sp>
    </p:spTree>
    <p:extLst>
      <p:ext uri="{BB962C8B-B14F-4D97-AF65-F5344CB8AC3E}">
        <p14:creationId xmlns:p14="http://schemas.microsoft.com/office/powerpoint/2010/main" val="34601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lvl="1"/>
            <a:r>
              <a:rPr lang="en-US" sz="5100" dirty="0">
                <a:solidFill>
                  <a:schemeClr val="bg2">
                    <a:lumMod val="25000"/>
                  </a:schemeClr>
                </a:solidFill>
                <a:latin typeface="Franklin Gothic Medium" panose="020B0603020102020204" pitchFamily="34" charset="0"/>
              </a:rPr>
              <a:t>Failure to diagnose, manage periodontal disease--</a:t>
            </a:r>
            <a:r>
              <a:rPr lang="en-US" sz="5100" b="1" dirty="0">
                <a:solidFill>
                  <a:schemeClr val="bg2">
                    <a:lumMod val="25000"/>
                  </a:schemeClr>
                </a:solidFill>
                <a:latin typeface="Franklin Gothic Medium" panose="020B0603020102020204" pitchFamily="34" charset="0"/>
              </a:rPr>
              <a:t>21%</a:t>
            </a:r>
            <a:endParaRPr lang="en-US" sz="5100" dirty="0">
              <a:solidFill>
                <a:schemeClr val="bg2">
                  <a:lumMod val="25000"/>
                </a:schemeClr>
              </a:solidFill>
              <a:latin typeface="Franklin Gothic Medium" panose="020B0603020102020204" pitchFamily="34" charset="0"/>
            </a:endParaRPr>
          </a:p>
          <a:p>
            <a:pPr lvl="1"/>
            <a:r>
              <a:rPr lang="en-US" sz="5100" dirty="0">
                <a:solidFill>
                  <a:schemeClr val="bg2">
                    <a:lumMod val="25000"/>
                  </a:schemeClr>
                </a:solidFill>
                <a:latin typeface="Franklin Gothic Medium" panose="020B0603020102020204" pitchFamily="34" charset="0"/>
              </a:rPr>
              <a:t>Root resorption--</a:t>
            </a:r>
            <a:r>
              <a:rPr lang="en-US" sz="5100" b="1" dirty="0">
                <a:solidFill>
                  <a:schemeClr val="bg2">
                    <a:lumMod val="25000"/>
                  </a:schemeClr>
                </a:solidFill>
                <a:latin typeface="Franklin Gothic Medium" panose="020B0603020102020204" pitchFamily="34" charset="0"/>
              </a:rPr>
              <a:t>17%</a:t>
            </a:r>
            <a:endParaRPr lang="en-US" sz="5100" dirty="0">
              <a:solidFill>
                <a:schemeClr val="bg2">
                  <a:lumMod val="25000"/>
                </a:schemeClr>
              </a:solidFill>
              <a:latin typeface="Franklin Gothic Medium" panose="020B0603020102020204" pitchFamily="34" charset="0"/>
            </a:endParaRPr>
          </a:p>
          <a:p>
            <a:pPr lvl="1"/>
            <a:r>
              <a:rPr lang="en-US" sz="5100" dirty="0">
                <a:solidFill>
                  <a:schemeClr val="bg2">
                    <a:lumMod val="25000"/>
                  </a:schemeClr>
                </a:solidFill>
                <a:latin typeface="Franklin Gothic Medium" panose="020B0603020102020204" pitchFamily="34" charset="0"/>
              </a:rPr>
              <a:t>Impacted teeth—time plus root resorption, ankylosed teeth--</a:t>
            </a:r>
            <a:r>
              <a:rPr lang="en-US" sz="5100" b="1" dirty="0">
                <a:solidFill>
                  <a:schemeClr val="bg2">
                    <a:lumMod val="25000"/>
                  </a:schemeClr>
                </a:solidFill>
                <a:latin typeface="Franklin Gothic Medium" panose="020B0603020102020204" pitchFamily="34" charset="0"/>
              </a:rPr>
              <a:t>12%</a:t>
            </a:r>
          </a:p>
          <a:p>
            <a:pPr lvl="1"/>
            <a:r>
              <a:rPr lang="en-US" sz="5100" dirty="0">
                <a:solidFill>
                  <a:srgbClr val="FF0000"/>
                </a:solidFill>
                <a:latin typeface="Franklin Gothic Medium" panose="020B0603020102020204" pitchFamily="34" charset="0"/>
              </a:rPr>
              <a:t>TMJ complaint (usually associated with additional complaints): </a:t>
            </a:r>
            <a:r>
              <a:rPr lang="en-US" sz="5100" b="1" dirty="0">
                <a:solidFill>
                  <a:srgbClr val="FF0000"/>
                </a:solidFill>
                <a:latin typeface="Franklin Gothic Medium" panose="020B0603020102020204" pitchFamily="34" charset="0"/>
              </a:rPr>
              <a:t>12%</a:t>
            </a:r>
            <a:endParaRPr lang="en-US" sz="5100" dirty="0">
              <a:solidFill>
                <a:srgbClr val="FF0000"/>
              </a:solidFill>
              <a:latin typeface="Franklin Gothic Medium" panose="020B0603020102020204" pitchFamily="34" charset="0"/>
            </a:endParaRPr>
          </a:p>
          <a:p>
            <a:pPr lvl="1"/>
            <a:r>
              <a:rPr lang="en-US" sz="5100" dirty="0">
                <a:solidFill>
                  <a:schemeClr val="bg2">
                    <a:lumMod val="25000"/>
                  </a:schemeClr>
                </a:solidFill>
                <a:latin typeface="Franklin Gothic Medium" panose="020B0603020102020204" pitchFamily="34" charset="0"/>
              </a:rPr>
              <a:t>Decalcifications, cavities, especially with clear aligners--</a:t>
            </a:r>
            <a:r>
              <a:rPr lang="en-US" sz="5100" b="1" dirty="0">
                <a:solidFill>
                  <a:schemeClr val="bg2">
                    <a:lumMod val="25000"/>
                  </a:schemeClr>
                </a:solidFill>
                <a:latin typeface="Franklin Gothic Medium" panose="020B0603020102020204" pitchFamily="34" charset="0"/>
              </a:rPr>
              <a:t>7%</a:t>
            </a:r>
          </a:p>
          <a:p>
            <a:pPr lvl="1"/>
            <a:r>
              <a:rPr lang="en-US" sz="5100" dirty="0">
                <a:solidFill>
                  <a:schemeClr val="bg2">
                    <a:lumMod val="25000"/>
                  </a:schemeClr>
                </a:solidFill>
                <a:latin typeface="Franklin Gothic Medium" panose="020B0603020102020204" pitchFamily="34" charset="0"/>
              </a:rPr>
              <a:t>Other reasons: </a:t>
            </a:r>
            <a:r>
              <a:rPr lang="en-US" sz="5100" b="1" dirty="0">
                <a:solidFill>
                  <a:schemeClr val="bg2">
                    <a:lumMod val="25000"/>
                  </a:schemeClr>
                </a:solidFill>
                <a:latin typeface="Franklin Gothic Medium" panose="020B0603020102020204" pitchFamily="34" charset="0"/>
              </a:rPr>
              <a:t>31%</a:t>
            </a:r>
            <a:r>
              <a:rPr lang="en-US" sz="5100" dirty="0">
                <a:solidFill>
                  <a:schemeClr val="bg2">
                    <a:lumMod val="25000"/>
                  </a:schemeClr>
                </a:solidFill>
                <a:latin typeface="Franklin Gothic Medium" panose="020B0603020102020204" pitchFamily="34" charset="0"/>
              </a:rPr>
              <a:t> </a:t>
            </a:r>
            <a:endParaRPr lang="en-US" sz="5100" b="1" dirty="0">
              <a:solidFill>
                <a:schemeClr val="bg2">
                  <a:lumMod val="25000"/>
                </a:schemeClr>
              </a:solidFill>
              <a:latin typeface="Franklin Gothic Medium" panose="020B06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r>
              <a:rPr lang="en-US" sz="4400" dirty="0">
                <a:solidFill>
                  <a:schemeClr val="bg2">
                    <a:lumMod val="25000"/>
                  </a:schemeClr>
                </a:solidFill>
                <a:latin typeface="Franklin Gothic Medium" panose="020B0603020102020204" pitchFamily="34" charset="0"/>
              </a:rPr>
              <a:t>Common reasons for a claim:</a:t>
            </a:r>
            <a:br>
              <a:rPr lang="en-US" sz="4400" dirty="0">
                <a:solidFill>
                  <a:schemeClr val="bg2">
                    <a:lumMod val="25000"/>
                  </a:schemeClr>
                </a:solidFill>
                <a:latin typeface="Franklin Gothic Medium" panose="020B0603020102020204" pitchFamily="34" charset="0"/>
              </a:rPr>
            </a:br>
            <a:r>
              <a:rPr lang="en-US" sz="4400" dirty="0">
                <a:solidFill>
                  <a:schemeClr val="bg2">
                    <a:lumMod val="25000"/>
                  </a:schemeClr>
                </a:solidFill>
                <a:latin typeface="Franklin Gothic Medium" panose="020B0603020102020204" pitchFamily="34" charset="0"/>
              </a:rPr>
              <a:t>	What is the incidence?</a:t>
            </a:r>
          </a:p>
        </p:txBody>
      </p:sp>
    </p:spTree>
    <p:extLst>
      <p:ext uri="{BB962C8B-B14F-4D97-AF65-F5344CB8AC3E}">
        <p14:creationId xmlns:p14="http://schemas.microsoft.com/office/powerpoint/2010/main" val="22229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1"/>
            <a:r>
              <a:rPr lang="en-US" sz="3600" dirty="0">
                <a:solidFill>
                  <a:schemeClr val="bg2">
                    <a:lumMod val="25000"/>
                  </a:schemeClr>
                </a:solidFill>
                <a:latin typeface="Franklin Gothic Medium" panose="020B0603020102020204" pitchFamily="34" charset="0"/>
              </a:rPr>
              <a:t>Failure to diagnose, manage periodontal disease--</a:t>
            </a:r>
            <a:r>
              <a:rPr lang="en-US" sz="3600" b="1" dirty="0">
                <a:solidFill>
                  <a:schemeClr val="bg2">
                    <a:lumMod val="25000"/>
                  </a:schemeClr>
                </a:solidFill>
                <a:latin typeface="Franklin Gothic Medium" panose="020B0603020102020204" pitchFamily="34" charset="0"/>
              </a:rPr>
              <a:t>21%</a:t>
            </a:r>
            <a:endParaRPr lang="en-US" sz="3600" dirty="0">
              <a:solidFill>
                <a:schemeClr val="bg2">
                  <a:lumMod val="25000"/>
                </a:schemeClr>
              </a:solidFill>
              <a:latin typeface="Franklin Gothic Medium" panose="020B0603020102020204" pitchFamily="34" charset="0"/>
            </a:endParaRPr>
          </a:p>
          <a:p>
            <a:pPr lvl="1"/>
            <a:r>
              <a:rPr lang="en-US" sz="3600" dirty="0">
                <a:solidFill>
                  <a:schemeClr val="bg2">
                    <a:lumMod val="25000"/>
                  </a:schemeClr>
                </a:solidFill>
                <a:latin typeface="Franklin Gothic Medium" panose="020B0603020102020204" pitchFamily="34" charset="0"/>
              </a:rPr>
              <a:t>Root resorption--</a:t>
            </a:r>
            <a:r>
              <a:rPr lang="en-US" sz="3600" b="1" dirty="0">
                <a:solidFill>
                  <a:schemeClr val="bg2">
                    <a:lumMod val="25000"/>
                  </a:schemeClr>
                </a:solidFill>
                <a:latin typeface="Franklin Gothic Medium" panose="020B0603020102020204" pitchFamily="34" charset="0"/>
              </a:rPr>
              <a:t>17%</a:t>
            </a:r>
            <a:endParaRPr lang="en-US" sz="3600" dirty="0">
              <a:solidFill>
                <a:schemeClr val="bg2">
                  <a:lumMod val="25000"/>
                </a:schemeClr>
              </a:solidFill>
              <a:latin typeface="Franklin Gothic Medium" panose="020B0603020102020204" pitchFamily="34" charset="0"/>
            </a:endParaRPr>
          </a:p>
          <a:p>
            <a:pPr lvl="1"/>
            <a:r>
              <a:rPr lang="en-US" sz="3600" dirty="0">
                <a:solidFill>
                  <a:schemeClr val="bg2">
                    <a:lumMod val="25000"/>
                  </a:schemeClr>
                </a:solidFill>
                <a:latin typeface="Franklin Gothic Medium" panose="020B0603020102020204" pitchFamily="34" charset="0"/>
              </a:rPr>
              <a:t>Impacted teeth—time plus root resorption, ankylosed teeth--</a:t>
            </a:r>
            <a:r>
              <a:rPr lang="en-US" sz="3600" b="1" dirty="0">
                <a:solidFill>
                  <a:schemeClr val="bg2">
                    <a:lumMod val="25000"/>
                  </a:schemeClr>
                </a:solidFill>
                <a:latin typeface="Franklin Gothic Medium" panose="020B0603020102020204" pitchFamily="34" charset="0"/>
              </a:rPr>
              <a:t>12%</a:t>
            </a:r>
          </a:p>
          <a:p>
            <a:pPr lvl="1"/>
            <a:r>
              <a:rPr lang="en-US" sz="3600" dirty="0">
                <a:solidFill>
                  <a:schemeClr val="bg2">
                    <a:lumMod val="25000"/>
                  </a:schemeClr>
                </a:solidFill>
                <a:latin typeface="Franklin Gothic Medium" panose="020B0603020102020204" pitchFamily="34" charset="0"/>
              </a:rPr>
              <a:t>TMJ complaint (usually associated with additional complaints): </a:t>
            </a:r>
            <a:r>
              <a:rPr lang="en-US" sz="3600" b="1" dirty="0">
                <a:solidFill>
                  <a:schemeClr val="bg2">
                    <a:lumMod val="25000"/>
                  </a:schemeClr>
                </a:solidFill>
                <a:latin typeface="Franklin Gothic Medium" panose="020B0603020102020204" pitchFamily="34" charset="0"/>
              </a:rPr>
              <a:t>12%</a:t>
            </a:r>
            <a:endParaRPr lang="en-US" sz="3600" dirty="0">
              <a:solidFill>
                <a:schemeClr val="bg2">
                  <a:lumMod val="25000"/>
                </a:schemeClr>
              </a:solidFill>
              <a:latin typeface="Franklin Gothic Medium" panose="020B0603020102020204" pitchFamily="34" charset="0"/>
            </a:endParaRPr>
          </a:p>
          <a:p>
            <a:pPr lvl="1"/>
            <a:r>
              <a:rPr lang="en-US" sz="3600" dirty="0">
                <a:solidFill>
                  <a:srgbClr val="FF0000"/>
                </a:solidFill>
                <a:latin typeface="Franklin Gothic Medium" panose="020B0603020102020204" pitchFamily="34" charset="0"/>
              </a:rPr>
              <a:t>Decalcifications, cavities, especially with clear aligners--</a:t>
            </a:r>
            <a:r>
              <a:rPr lang="en-US" sz="3600" b="1" dirty="0">
                <a:solidFill>
                  <a:srgbClr val="FF0000"/>
                </a:solidFill>
                <a:latin typeface="Franklin Gothic Medium" panose="020B0603020102020204" pitchFamily="34" charset="0"/>
              </a:rPr>
              <a:t>7%</a:t>
            </a:r>
          </a:p>
          <a:p>
            <a:pPr lvl="1"/>
            <a:r>
              <a:rPr lang="en-US" sz="3600" dirty="0">
                <a:solidFill>
                  <a:schemeClr val="bg2">
                    <a:lumMod val="25000"/>
                  </a:schemeClr>
                </a:solidFill>
                <a:latin typeface="Franklin Gothic Medium" panose="020B0603020102020204" pitchFamily="34" charset="0"/>
              </a:rPr>
              <a:t>Other reasons: </a:t>
            </a:r>
            <a:r>
              <a:rPr lang="en-US" sz="3600" b="1" dirty="0">
                <a:solidFill>
                  <a:schemeClr val="bg2">
                    <a:lumMod val="25000"/>
                  </a:schemeClr>
                </a:solidFill>
                <a:latin typeface="Franklin Gothic Medium" panose="020B0603020102020204" pitchFamily="34" charset="0"/>
              </a:rPr>
              <a:t>31%</a:t>
            </a:r>
            <a:r>
              <a:rPr lang="en-US" sz="3600" dirty="0">
                <a:solidFill>
                  <a:schemeClr val="bg2">
                    <a:lumMod val="25000"/>
                  </a:schemeClr>
                </a:solidFill>
                <a:latin typeface="Franklin Gothic Medium" panose="020B0603020102020204" pitchFamily="34" charset="0"/>
              </a:rPr>
              <a:t> </a:t>
            </a:r>
            <a:endParaRPr lang="en-US" sz="3600" b="1" dirty="0">
              <a:solidFill>
                <a:schemeClr val="bg2">
                  <a:lumMod val="25000"/>
                </a:schemeClr>
              </a:solidFill>
              <a:latin typeface="Franklin Gothic Medium" panose="020B06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r>
              <a:rPr lang="en-US" sz="4400" dirty="0">
                <a:solidFill>
                  <a:schemeClr val="bg2">
                    <a:lumMod val="25000"/>
                  </a:schemeClr>
                </a:solidFill>
                <a:latin typeface="Franklin Gothic Medium" panose="020B0603020102020204" pitchFamily="34" charset="0"/>
              </a:rPr>
              <a:t>Common reasons for a claim:</a:t>
            </a:r>
            <a:br>
              <a:rPr lang="en-US" sz="4400" dirty="0">
                <a:solidFill>
                  <a:schemeClr val="bg2">
                    <a:lumMod val="25000"/>
                  </a:schemeClr>
                </a:solidFill>
                <a:latin typeface="Franklin Gothic Medium" panose="020B0603020102020204" pitchFamily="34" charset="0"/>
              </a:rPr>
            </a:br>
            <a:r>
              <a:rPr lang="en-US" sz="4400" dirty="0">
                <a:solidFill>
                  <a:schemeClr val="bg2">
                    <a:lumMod val="25000"/>
                  </a:schemeClr>
                </a:solidFill>
                <a:latin typeface="Franklin Gothic Medium" panose="020B0603020102020204" pitchFamily="34" charset="0"/>
              </a:rPr>
              <a:t>	What is the incidence?</a:t>
            </a:r>
          </a:p>
        </p:txBody>
      </p:sp>
    </p:spTree>
    <p:extLst>
      <p:ext uri="{BB962C8B-B14F-4D97-AF65-F5344CB8AC3E}">
        <p14:creationId xmlns:p14="http://schemas.microsoft.com/office/powerpoint/2010/main" val="327026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895600" y="815340"/>
            <a:ext cx="6553200" cy="5242560"/>
          </a:xfrm>
          <a:solidFill>
            <a:schemeClr val="bg2">
              <a:lumMod val="50000"/>
            </a:schemeClr>
          </a:solidFill>
        </p:spPr>
      </p:pic>
      <p:sp>
        <p:nvSpPr>
          <p:cNvPr id="2" name="Title 1"/>
          <p:cNvSpPr>
            <a:spLocks noGrp="1"/>
          </p:cNvSpPr>
          <p:nvPr>
            <p:ph type="title"/>
          </p:nvPr>
        </p:nvSpPr>
        <p:spPr>
          <a:xfrm>
            <a:off x="381000" y="-109383"/>
            <a:ext cx="11176000" cy="1252728"/>
          </a:xfrm>
        </p:spPr>
        <p:txBody>
          <a:bodyPr>
            <a:normAutofit/>
          </a:bodyPr>
          <a:lstStyle/>
          <a:p>
            <a:pPr algn="ctr"/>
            <a:r>
              <a:rPr lang="en-US" sz="4000" b="1" dirty="0">
                <a:solidFill>
                  <a:schemeClr val="tx2"/>
                </a:solidFill>
              </a:rPr>
              <a:t>DECALCIFICATION FROM  ALIGNERS</a:t>
            </a:r>
          </a:p>
        </p:txBody>
      </p:sp>
      <p:sp>
        <p:nvSpPr>
          <p:cNvPr id="7" name="Flowchart: Process 6"/>
          <p:cNvSpPr/>
          <p:nvPr/>
        </p:nvSpPr>
        <p:spPr>
          <a:xfrm>
            <a:off x="5105400" y="3124200"/>
            <a:ext cx="2133600" cy="15693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8" name="TextBox 7"/>
          <p:cNvSpPr txBox="1"/>
          <p:nvPr/>
        </p:nvSpPr>
        <p:spPr>
          <a:xfrm>
            <a:off x="1143000" y="3035719"/>
            <a:ext cx="1981200" cy="369332"/>
          </a:xfrm>
          <a:prstGeom prst="rect">
            <a:avLst/>
          </a:prstGeom>
          <a:noFill/>
        </p:spPr>
        <p:txBody>
          <a:bodyPr wrap="square" rtlCol="0">
            <a:spAutoFit/>
          </a:bodyPr>
          <a:lstStyle/>
          <a:p>
            <a:r>
              <a:rPr lang="en-US" b="1" dirty="0">
                <a:solidFill>
                  <a:schemeClr val="accent2">
                    <a:lumMod val="50000"/>
                  </a:schemeClr>
                </a:solidFill>
                <a:latin typeface="Franklin Gothic Book"/>
              </a:rPr>
              <a:t>APRIL 2010</a:t>
            </a:r>
          </a:p>
        </p:txBody>
      </p:sp>
    </p:spTree>
    <p:extLst>
      <p:ext uri="{BB962C8B-B14F-4D97-AF65-F5344CB8AC3E}">
        <p14:creationId xmlns:p14="http://schemas.microsoft.com/office/powerpoint/2010/main" val="160285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0078" y="1434008"/>
            <a:ext cx="6532522" cy="4357192"/>
          </a:xfrm>
        </p:spPr>
      </p:pic>
      <p:sp>
        <p:nvSpPr>
          <p:cNvPr id="3" name="Title 2"/>
          <p:cNvSpPr>
            <a:spLocks noGrp="1"/>
          </p:cNvSpPr>
          <p:nvPr>
            <p:ph type="title"/>
          </p:nvPr>
        </p:nvSpPr>
        <p:spPr/>
        <p:txBody>
          <a:bodyPr>
            <a:normAutofit/>
          </a:bodyPr>
          <a:lstStyle/>
          <a:p>
            <a:pPr algn="ctr"/>
            <a:r>
              <a:rPr lang="en-US" sz="4000" b="1" dirty="0">
                <a:solidFill>
                  <a:schemeClr val="bg2">
                    <a:lumMod val="25000"/>
                  </a:schemeClr>
                </a:solidFill>
              </a:rPr>
              <a:t>DECALCIFICATION FROM  ALIGNERS</a:t>
            </a:r>
          </a:p>
        </p:txBody>
      </p:sp>
    </p:spTree>
    <p:extLst>
      <p:ext uri="{BB962C8B-B14F-4D97-AF65-F5344CB8AC3E}">
        <p14:creationId xmlns:p14="http://schemas.microsoft.com/office/powerpoint/2010/main" val="37361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A7696F-9A81-42FF-981F-6E5EE931D052}"/>
              </a:ext>
            </a:extLst>
          </p:cNvPr>
          <p:cNvPicPr>
            <a:picLocks noChangeAspect="1"/>
          </p:cNvPicPr>
          <p:nvPr/>
        </p:nvPicPr>
        <p:blipFill rotWithShape="1">
          <a:blip r:embed="rId3">
            <a:extLst>
              <a:ext uri="{28A0092B-C50C-407E-A947-70E740481C1C}">
                <a14:useLocalDpi xmlns:a14="http://schemas.microsoft.com/office/drawing/2010/main" val="0"/>
              </a:ext>
            </a:extLst>
          </a:blip>
          <a:srcRect l="11438" t="47535" r="10842" b="5218"/>
          <a:stretch/>
        </p:blipFill>
        <p:spPr>
          <a:xfrm>
            <a:off x="948131" y="381000"/>
            <a:ext cx="10295738" cy="4836327"/>
          </a:xfrm>
          <a:prstGeom prst="rect">
            <a:avLst/>
          </a:prstGeom>
        </p:spPr>
      </p:pic>
      <p:sp>
        <p:nvSpPr>
          <p:cNvPr id="4" name="TextBox 3">
            <a:extLst>
              <a:ext uri="{FF2B5EF4-FFF2-40B4-BE49-F238E27FC236}">
                <a16:creationId xmlns:a16="http://schemas.microsoft.com/office/drawing/2014/main" id="{8CED9BAE-3CBC-4C5A-8D5A-CF7A99F217A3}"/>
              </a:ext>
            </a:extLst>
          </p:cNvPr>
          <p:cNvSpPr txBox="1"/>
          <p:nvPr/>
        </p:nvSpPr>
        <p:spPr>
          <a:xfrm>
            <a:off x="4582297" y="685800"/>
            <a:ext cx="3027405" cy="2286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0975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17DF2-1B73-44B7-896B-E2F739864AE6}"/>
              </a:ext>
            </a:extLst>
          </p:cNvPr>
          <p:cNvSpPr>
            <a:spLocks noGrp="1"/>
          </p:cNvSpPr>
          <p:nvPr>
            <p:ph type="title"/>
          </p:nvPr>
        </p:nvSpPr>
        <p:spPr/>
        <p:txBody>
          <a:bodyPr>
            <a:normAutofit fontScale="90000"/>
          </a:bodyPr>
          <a:lstStyle/>
          <a:p>
            <a:pPr algn="ctr"/>
            <a:br>
              <a:rPr lang="en-US" sz="3600" dirty="0">
                <a:solidFill>
                  <a:schemeClr val="bg2">
                    <a:lumMod val="25000"/>
                  </a:schemeClr>
                </a:solidFill>
              </a:rPr>
            </a:br>
            <a:r>
              <a:rPr lang="en-US" sz="4400" b="1" dirty="0">
                <a:solidFill>
                  <a:schemeClr val="bg2">
                    <a:lumMod val="25000"/>
                  </a:schemeClr>
                </a:solidFill>
              </a:rPr>
              <a:t>DECALCIFICATION WITH FIXED APPLIANCES</a:t>
            </a:r>
            <a:br>
              <a:rPr lang="en-US" sz="3200" dirty="0">
                <a:solidFill>
                  <a:schemeClr val="bg2">
                    <a:lumMod val="25000"/>
                  </a:schemeClr>
                </a:solidFill>
              </a:rPr>
            </a:br>
            <a:endParaRPr lang="en-US" dirty="0"/>
          </a:p>
        </p:txBody>
      </p:sp>
      <p:pic>
        <p:nvPicPr>
          <p:cNvPr id="5" name="Content Placeholder 3">
            <a:extLst>
              <a:ext uri="{FF2B5EF4-FFF2-40B4-BE49-F238E27FC236}">
                <a16:creationId xmlns:a16="http://schemas.microsoft.com/office/drawing/2014/main" id="{6B372D14-3F1E-4CD8-9547-00A3EF30ED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01" t="47494" r="32196" b="16001"/>
          <a:stretch/>
        </p:blipFill>
        <p:spPr>
          <a:xfrm>
            <a:off x="767672" y="1357745"/>
            <a:ext cx="10588864" cy="4508498"/>
          </a:xfrm>
          <a:prstGeom prst="rect">
            <a:avLst/>
          </a:prstGeom>
        </p:spPr>
      </p:pic>
    </p:spTree>
    <p:extLst>
      <p:ext uri="{BB962C8B-B14F-4D97-AF65-F5344CB8AC3E}">
        <p14:creationId xmlns:p14="http://schemas.microsoft.com/office/powerpoint/2010/main" val="33793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676400"/>
            <a:ext cx="8077200" cy="2677656"/>
          </a:xfrm>
          <a:prstGeom prst="rect">
            <a:avLst/>
          </a:prstGeom>
          <a:noFill/>
        </p:spPr>
        <p:txBody>
          <a:bodyPr wrap="square" rtlCol="0">
            <a:spAutoFit/>
          </a:bodyPr>
          <a:lstStyle/>
          <a:p>
            <a:pPr algn="ctr">
              <a:defRPr/>
            </a:pPr>
            <a:r>
              <a:rPr lang="en-US" sz="4000" dirty="0">
                <a:solidFill>
                  <a:srgbClr val="4584D3">
                    <a:lumMod val="50000"/>
                  </a:srgbClr>
                </a:solidFill>
                <a:latin typeface="Franklin Gothic Book"/>
              </a:rPr>
              <a:t>YOU GET A LETTER IN THE MAIL FROM THE COURT ANNOUNCING A PATIENT IS SUING YOU</a:t>
            </a:r>
          </a:p>
          <a:p>
            <a:pPr>
              <a:defRPr/>
            </a:pPr>
            <a:endParaRPr lang="en-US" sz="2400" dirty="0">
              <a:solidFill>
                <a:prstClr val="black"/>
              </a:solidFill>
              <a:latin typeface="Franklin Gothic Book"/>
            </a:endParaRPr>
          </a:p>
          <a:p>
            <a:pPr>
              <a:defRPr/>
            </a:pPr>
            <a:endParaRPr lang="en-US" sz="2400" dirty="0">
              <a:solidFill>
                <a:prstClr val="black"/>
              </a:solidFill>
              <a:latin typeface="Franklin Gothic Book"/>
            </a:endParaRPr>
          </a:p>
        </p:txBody>
      </p:sp>
    </p:spTree>
    <p:extLst>
      <p:ext uri="{BB962C8B-B14F-4D97-AF65-F5344CB8AC3E}">
        <p14:creationId xmlns:p14="http://schemas.microsoft.com/office/powerpoint/2010/main" val="48151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242" y="46871"/>
            <a:ext cx="10446327" cy="1066800"/>
          </a:xfrm>
        </p:spPr>
        <p:txBody>
          <a:bodyPr>
            <a:normAutofit/>
          </a:bodyPr>
          <a:lstStyle/>
          <a:p>
            <a:pPr algn="ctr"/>
            <a:r>
              <a:rPr lang="en-US" sz="4000" b="1" dirty="0">
                <a:solidFill>
                  <a:schemeClr val="bg2">
                    <a:lumMod val="25000"/>
                  </a:schemeClr>
                </a:solidFill>
              </a:rPr>
              <a:t>DECALCIFICATION WITH FIXED APPLIANCES</a:t>
            </a:r>
            <a:endParaRPr lang="en-US" sz="4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400"/>
          <a:stretch/>
        </p:blipFill>
        <p:spPr>
          <a:xfrm>
            <a:off x="638431" y="1113671"/>
            <a:ext cx="11262624" cy="4917311"/>
          </a:xfrm>
        </p:spPr>
      </p:pic>
    </p:spTree>
    <p:extLst>
      <p:ext uri="{BB962C8B-B14F-4D97-AF65-F5344CB8AC3E}">
        <p14:creationId xmlns:p14="http://schemas.microsoft.com/office/powerpoint/2010/main" val="142951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1288473"/>
          </a:xfrm>
        </p:spPr>
        <p:txBody>
          <a:bodyPr>
            <a:normAutofit/>
          </a:bodyPr>
          <a:lstStyle/>
          <a:p>
            <a:pPr algn="ctr"/>
            <a:r>
              <a:rPr lang="en-US" sz="4000" b="1" dirty="0">
                <a:solidFill>
                  <a:schemeClr val="bg2">
                    <a:lumMod val="25000"/>
                  </a:schemeClr>
                </a:solidFill>
              </a:rPr>
              <a:t>DECALCIFICATION WITH FIXED APPLIANCES</a:t>
            </a:r>
            <a:endParaRPr lang="en-US" sz="4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767"/>
          <a:stretch/>
        </p:blipFill>
        <p:spPr>
          <a:xfrm>
            <a:off x="901489" y="1198418"/>
            <a:ext cx="10058400" cy="4632086"/>
          </a:xfrm>
        </p:spPr>
      </p:pic>
    </p:spTree>
    <p:extLst>
      <p:ext uri="{BB962C8B-B14F-4D97-AF65-F5344CB8AC3E}">
        <p14:creationId xmlns:p14="http://schemas.microsoft.com/office/powerpoint/2010/main" val="957670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825" y="18686"/>
            <a:ext cx="10157622" cy="720437"/>
          </a:xfrm>
        </p:spPr>
        <p:txBody>
          <a:bodyPr>
            <a:normAutofit/>
          </a:bodyPr>
          <a:lstStyle/>
          <a:p>
            <a:pPr algn="ctr"/>
            <a:r>
              <a:rPr lang="en-US" sz="4000" b="1" dirty="0">
                <a:solidFill>
                  <a:schemeClr val="bg2">
                    <a:lumMod val="25000"/>
                  </a:schemeClr>
                </a:solidFill>
              </a:rPr>
              <a:t>DECALCIFICATION WITH FIXED APPLIANCES</a:t>
            </a:r>
            <a:endParaRPr lang="en-US" sz="40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7214" r="31691" b="11655"/>
          <a:stretch/>
        </p:blipFill>
        <p:spPr>
          <a:xfrm>
            <a:off x="280577" y="739123"/>
            <a:ext cx="11309870" cy="5107495"/>
          </a:xfrm>
        </p:spPr>
      </p:pic>
    </p:spTree>
    <p:extLst>
      <p:ext uri="{BB962C8B-B14F-4D97-AF65-F5344CB8AC3E}">
        <p14:creationId xmlns:p14="http://schemas.microsoft.com/office/powerpoint/2010/main" val="1197150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1A412-F3A5-495B-BB5C-F16E5C6EDD3C}"/>
              </a:ext>
            </a:extLst>
          </p:cNvPr>
          <p:cNvSpPr txBox="1"/>
          <p:nvPr/>
        </p:nvSpPr>
        <p:spPr>
          <a:xfrm>
            <a:off x="817418" y="374073"/>
            <a:ext cx="10986655" cy="5632311"/>
          </a:xfrm>
          <a:prstGeom prst="rect">
            <a:avLst/>
          </a:prstGeom>
          <a:noFill/>
        </p:spPr>
        <p:txBody>
          <a:bodyPr wrap="square" rtlCol="0">
            <a:spAutoFit/>
          </a:bodyPr>
          <a:lstStyle/>
          <a:p>
            <a:pPr algn="ctr"/>
            <a:r>
              <a:rPr lang="en-US" sz="4000" b="1" dirty="0">
                <a:solidFill>
                  <a:schemeClr val="bg2">
                    <a:lumMod val="25000"/>
                  </a:schemeClr>
                </a:solidFill>
              </a:rPr>
              <a:t>DECALCIFICATION WITH FIXED APPLIANCES</a:t>
            </a:r>
          </a:p>
          <a:p>
            <a:pPr algn="ctr"/>
            <a:endParaRPr lang="en-US" sz="3200" b="1" dirty="0">
              <a:solidFill>
                <a:schemeClr val="bg2">
                  <a:lumMod val="25000"/>
                </a:schemeClr>
              </a:solidFill>
            </a:endParaRPr>
          </a:p>
          <a:p>
            <a:r>
              <a:rPr lang="en-US" sz="2800" b="1" dirty="0">
                <a:solidFill>
                  <a:schemeClr val="bg2">
                    <a:lumMod val="25000"/>
                  </a:schemeClr>
                </a:solidFill>
              </a:rPr>
              <a:t>SO WHAT DID OUR INSURED FAIL TO DO?</a:t>
            </a:r>
          </a:p>
          <a:p>
            <a:pPr algn="ctr"/>
            <a:endParaRPr lang="en-US" sz="3200" dirty="0">
              <a:solidFill>
                <a:schemeClr val="bg2">
                  <a:lumMod val="25000"/>
                </a:schemeClr>
              </a:solidFill>
            </a:endParaRPr>
          </a:p>
          <a:p>
            <a:pPr marL="457200" indent="-457200">
              <a:buClr>
                <a:schemeClr val="tx2">
                  <a:lumMod val="60000"/>
                  <a:lumOff val="40000"/>
                </a:schemeClr>
              </a:buClr>
              <a:buSzPct val="75000"/>
              <a:buFont typeface="Wingdings" panose="05000000000000000000" pitchFamily="2" charset="2"/>
              <a:buChar char="§"/>
            </a:pPr>
            <a:r>
              <a:rPr lang="en-US" sz="2800" dirty="0">
                <a:solidFill>
                  <a:schemeClr val="bg2">
                    <a:lumMod val="25000"/>
                  </a:schemeClr>
                </a:solidFill>
              </a:rPr>
              <a:t>Male child was treated for 34 months</a:t>
            </a:r>
          </a:p>
          <a:p>
            <a:pPr marL="457200" indent="-457200">
              <a:buClr>
                <a:schemeClr val="tx2">
                  <a:lumMod val="60000"/>
                  <a:lumOff val="40000"/>
                </a:schemeClr>
              </a:buClr>
              <a:buSzPct val="75000"/>
              <a:buFont typeface="Wingdings" panose="05000000000000000000" pitchFamily="2" charset="2"/>
              <a:buChar char="§"/>
            </a:pPr>
            <a:r>
              <a:rPr lang="en-US" sz="2800" dirty="0">
                <a:solidFill>
                  <a:schemeClr val="bg2">
                    <a:lumMod val="25000"/>
                  </a:schemeClr>
                </a:solidFill>
              </a:rPr>
              <a:t>Some progress notes in the chart about POH early, but none later</a:t>
            </a:r>
          </a:p>
          <a:p>
            <a:pPr marL="457200" indent="-457200">
              <a:buClr>
                <a:schemeClr val="tx2">
                  <a:lumMod val="60000"/>
                  <a:lumOff val="40000"/>
                </a:schemeClr>
              </a:buClr>
              <a:buSzPct val="75000"/>
              <a:buFont typeface="Wingdings" panose="05000000000000000000" pitchFamily="2" charset="2"/>
              <a:buChar char="§"/>
            </a:pPr>
            <a:r>
              <a:rPr lang="en-US" sz="2800" dirty="0">
                <a:solidFill>
                  <a:schemeClr val="bg2">
                    <a:lumMod val="25000"/>
                  </a:schemeClr>
                </a:solidFill>
              </a:rPr>
              <a:t>First note of decalcification was made </a:t>
            </a:r>
            <a:r>
              <a:rPr lang="en-US" sz="2800" u="sng" dirty="0">
                <a:solidFill>
                  <a:schemeClr val="bg2">
                    <a:lumMod val="25000"/>
                  </a:schemeClr>
                </a:solidFill>
              </a:rPr>
              <a:t>28 months </a:t>
            </a:r>
            <a:r>
              <a:rPr lang="en-US" sz="2800" dirty="0">
                <a:solidFill>
                  <a:schemeClr val="bg2">
                    <a:lumMod val="25000"/>
                  </a:schemeClr>
                </a:solidFill>
              </a:rPr>
              <a:t>into treatment</a:t>
            </a:r>
          </a:p>
          <a:p>
            <a:pPr marL="457200" indent="-457200">
              <a:buClr>
                <a:schemeClr val="tx2">
                  <a:lumMod val="60000"/>
                  <a:lumOff val="40000"/>
                </a:schemeClr>
              </a:buClr>
              <a:buSzPct val="75000"/>
              <a:buFont typeface="Wingdings" panose="05000000000000000000" pitchFamily="2" charset="2"/>
              <a:buChar char="§"/>
            </a:pPr>
            <a:r>
              <a:rPr lang="en-US" sz="2800" dirty="0">
                <a:solidFill>
                  <a:schemeClr val="bg2">
                    <a:lumMod val="25000"/>
                  </a:schemeClr>
                </a:solidFill>
              </a:rPr>
              <a:t>There was lack of documentation in the chart that the patient had poor oral hygiene and no mention to the parents</a:t>
            </a:r>
          </a:p>
          <a:p>
            <a:pPr marL="457200" indent="-457200">
              <a:buClr>
                <a:schemeClr val="tx2">
                  <a:lumMod val="60000"/>
                  <a:lumOff val="40000"/>
                </a:schemeClr>
              </a:buClr>
              <a:buSzPct val="75000"/>
              <a:buFont typeface="Wingdings" panose="05000000000000000000" pitchFamily="2" charset="2"/>
              <a:buChar char="§"/>
            </a:pPr>
            <a:r>
              <a:rPr lang="en-US" sz="2800" dirty="0">
                <a:solidFill>
                  <a:schemeClr val="bg2">
                    <a:lumMod val="25000"/>
                  </a:schemeClr>
                </a:solidFill>
              </a:rPr>
              <a:t>There was no written notification to the parents documenting non-compliance with brushing</a:t>
            </a:r>
          </a:p>
          <a:p>
            <a:pPr algn="ctr"/>
            <a:endParaRPr lang="en-US" sz="3200" dirty="0"/>
          </a:p>
        </p:txBody>
      </p:sp>
    </p:spTree>
    <p:extLst>
      <p:ext uri="{BB962C8B-B14F-4D97-AF65-F5344CB8AC3E}">
        <p14:creationId xmlns:p14="http://schemas.microsoft.com/office/powerpoint/2010/main" val="259109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lvl="1"/>
            <a:r>
              <a:rPr lang="en-US" sz="4600" dirty="0">
                <a:solidFill>
                  <a:schemeClr val="tx2"/>
                </a:solidFill>
                <a:latin typeface="Franklin Gothic Book" panose="020B0503020102020204" pitchFamily="34" charset="0"/>
              </a:rPr>
              <a:t>Failure to diagnose, manage periodontal disease--</a:t>
            </a:r>
            <a:r>
              <a:rPr lang="en-US" sz="4600" b="1" dirty="0">
                <a:solidFill>
                  <a:schemeClr val="tx2"/>
                </a:solidFill>
                <a:latin typeface="Franklin Gothic Book" panose="020B0503020102020204" pitchFamily="34" charset="0"/>
              </a:rPr>
              <a:t>21%</a:t>
            </a:r>
            <a:endParaRPr lang="en-US" sz="4600" dirty="0">
              <a:solidFill>
                <a:schemeClr val="tx2"/>
              </a:solidFill>
              <a:latin typeface="Franklin Gothic Book" panose="020B0503020102020204" pitchFamily="34" charset="0"/>
            </a:endParaRPr>
          </a:p>
          <a:p>
            <a:pPr lvl="1"/>
            <a:r>
              <a:rPr lang="en-US" sz="4600" dirty="0">
                <a:solidFill>
                  <a:schemeClr val="tx2"/>
                </a:solidFill>
                <a:latin typeface="Franklin Gothic Book" panose="020B0503020102020204" pitchFamily="34" charset="0"/>
              </a:rPr>
              <a:t>Root resorption--</a:t>
            </a:r>
            <a:r>
              <a:rPr lang="en-US" sz="4600" b="1" dirty="0">
                <a:solidFill>
                  <a:schemeClr val="tx2"/>
                </a:solidFill>
                <a:latin typeface="Franklin Gothic Book" panose="020B0503020102020204" pitchFamily="34" charset="0"/>
              </a:rPr>
              <a:t>17%</a:t>
            </a:r>
            <a:endParaRPr lang="en-US" sz="4600" dirty="0">
              <a:solidFill>
                <a:schemeClr val="tx2"/>
              </a:solidFill>
              <a:latin typeface="Franklin Gothic Book" panose="020B0503020102020204" pitchFamily="34" charset="0"/>
            </a:endParaRPr>
          </a:p>
          <a:p>
            <a:pPr lvl="1"/>
            <a:r>
              <a:rPr lang="en-US" sz="4600" dirty="0">
                <a:solidFill>
                  <a:schemeClr val="tx2"/>
                </a:solidFill>
                <a:latin typeface="Franklin Gothic Book" panose="020B0503020102020204" pitchFamily="34" charset="0"/>
              </a:rPr>
              <a:t>Impacted teeth—time plus root resorption, ankylosed teeth--</a:t>
            </a:r>
            <a:r>
              <a:rPr lang="en-US" sz="4600" b="1" dirty="0">
                <a:solidFill>
                  <a:schemeClr val="tx2"/>
                </a:solidFill>
                <a:latin typeface="Franklin Gothic Book" panose="020B0503020102020204" pitchFamily="34" charset="0"/>
              </a:rPr>
              <a:t>12%</a:t>
            </a:r>
          </a:p>
          <a:p>
            <a:pPr lvl="1"/>
            <a:r>
              <a:rPr lang="en-US" sz="4600" dirty="0">
                <a:solidFill>
                  <a:schemeClr val="tx2"/>
                </a:solidFill>
                <a:latin typeface="Franklin Gothic Book" panose="020B0503020102020204" pitchFamily="34" charset="0"/>
              </a:rPr>
              <a:t>TMJ complaint (usually associated with additional complaints): </a:t>
            </a:r>
            <a:r>
              <a:rPr lang="en-US" sz="4600" b="1" dirty="0">
                <a:solidFill>
                  <a:schemeClr val="tx2"/>
                </a:solidFill>
                <a:latin typeface="Franklin Gothic Book" panose="020B0503020102020204" pitchFamily="34" charset="0"/>
              </a:rPr>
              <a:t>12%</a:t>
            </a:r>
            <a:endParaRPr lang="en-US" sz="4600" dirty="0">
              <a:solidFill>
                <a:schemeClr val="tx2"/>
              </a:solidFill>
              <a:latin typeface="Franklin Gothic Book" panose="020B0503020102020204" pitchFamily="34" charset="0"/>
            </a:endParaRPr>
          </a:p>
          <a:p>
            <a:pPr lvl="1"/>
            <a:r>
              <a:rPr lang="en-US" sz="4600" dirty="0">
                <a:solidFill>
                  <a:schemeClr val="tx2"/>
                </a:solidFill>
                <a:latin typeface="Franklin Gothic Book" panose="020B0503020102020204" pitchFamily="34" charset="0"/>
              </a:rPr>
              <a:t>Decalcifications, cavities, especially with clear aligners--</a:t>
            </a:r>
            <a:r>
              <a:rPr lang="en-US" sz="4600" b="1" dirty="0">
                <a:solidFill>
                  <a:schemeClr val="tx2"/>
                </a:solidFill>
                <a:latin typeface="Franklin Gothic Book" panose="020B0503020102020204" pitchFamily="34" charset="0"/>
              </a:rPr>
              <a:t>7%</a:t>
            </a:r>
          </a:p>
          <a:p>
            <a:pPr lvl="1"/>
            <a:r>
              <a:rPr lang="en-US" sz="4600" dirty="0">
                <a:solidFill>
                  <a:srgbClr val="FF0000"/>
                </a:solidFill>
                <a:latin typeface="Franklin Gothic Book" panose="020B0503020102020204" pitchFamily="34" charset="0"/>
              </a:rPr>
              <a:t>Other reasons: </a:t>
            </a:r>
            <a:r>
              <a:rPr lang="en-US" sz="4600" b="1" dirty="0">
                <a:solidFill>
                  <a:srgbClr val="FF0000"/>
                </a:solidFill>
                <a:latin typeface="Franklin Gothic Book" panose="020B0503020102020204" pitchFamily="34" charset="0"/>
              </a:rPr>
              <a:t>31%</a:t>
            </a:r>
            <a:r>
              <a:rPr lang="en-US" sz="4600" dirty="0">
                <a:solidFill>
                  <a:srgbClr val="FF0000"/>
                </a:solidFill>
                <a:latin typeface="Franklin Gothic Book" panose="020B0503020102020204" pitchFamily="34" charset="0"/>
              </a:rPr>
              <a:t> </a:t>
            </a:r>
            <a:endParaRPr lang="en-US" sz="4600" b="1" dirty="0">
              <a:solidFill>
                <a:srgbClr val="FF0000"/>
              </a:solidFill>
              <a:latin typeface="Franklin Gothic Book" panose="020B0503020102020204" pitchFamily="34" charset="0"/>
            </a:endParaRPr>
          </a:p>
          <a:p>
            <a:pPr marL="457200" lvl="1" indent="0">
              <a:buNone/>
            </a:pPr>
            <a:endParaRPr lang="en-US" dirty="0">
              <a:solidFill>
                <a:srgbClr val="FF0000"/>
              </a:solidFill>
            </a:endParaRPr>
          </a:p>
          <a:p>
            <a:pPr marL="0" indent="0">
              <a:buNone/>
            </a:pPr>
            <a:endParaRPr lang="en-US" dirty="0"/>
          </a:p>
        </p:txBody>
      </p:sp>
      <p:sp>
        <p:nvSpPr>
          <p:cNvPr id="2" name="Title 1"/>
          <p:cNvSpPr>
            <a:spLocks noGrp="1"/>
          </p:cNvSpPr>
          <p:nvPr>
            <p:ph type="title"/>
          </p:nvPr>
        </p:nvSpPr>
        <p:spPr/>
        <p:txBody>
          <a:bodyPr>
            <a:noAutofit/>
          </a:bodyPr>
          <a:lstStyle/>
          <a:p>
            <a:pPr lvl="0" algn="ctr"/>
            <a:br>
              <a:rPr lang="en-US" sz="4400" b="1" dirty="0">
                <a:solidFill>
                  <a:schemeClr val="tx2"/>
                </a:solidFill>
                <a:latin typeface="Franklin Gothic Book" panose="020B0503020102020204" pitchFamily="34" charset="0"/>
              </a:rPr>
            </a:br>
            <a:r>
              <a:rPr lang="en-US" sz="4000" b="1" dirty="0">
                <a:solidFill>
                  <a:schemeClr val="tx2"/>
                </a:solidFill>
                <a:latin typeface="Franklin Gothic Book" panose="020B0503020102020204" pitchFamily="34" charset="0"/>
              </a:rPr>
              <a:t>Common reasons for a claim:</a:t>
            </a:r>
            <a:br>
              <a:rPr lang="en-US" sz="4400" b="1" dirty="0">
                <a:solidFill>
                  <a:schemeClr val="tx2"/>
                </a:solidFill>
                <a:latin typeface="Franklin Gothic Book" panose="020B0503020102020204" pitchFamily="34" charset="0"/>
              </a:rPr>
            </a:br>
            <a:r>
              <a:rPr lang="en-US" sz="4400" b="1" dirty="0">
                <a:solidFill>
                  <a:schemeClr val="tx2"/>
                </a:solidFill>
                <a:latin typeface="Franklin Gothic Book" panose="020B0503020102020204" pitchFamily="34" charset="0"/>
              </a:rPr>
              <a:t>	</a:t>
            </a:r>
          </a:p>
        </p:txBody>
      </p:sp>
    </p:spTree>
    <p:extLst>
      <p:ext uri="{BB962C8B-B14F-4D97-AF65-F5344CB8AC3E}">
        <p14:creationId xmlns:p14="http://schemas.microsoft.com/office/powerpoint/2010/main" val="22317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400" b="1" dirty="0">
                <a:solidFill>
                  <a:schemeClr val="bg2">
                    <a:lumMod val="25000"/>
                  </a:schemeClr>
                </a:solidFill>
                <a:latin typeface="Franklin Gothic Book" panose="020B0503020102020204" pitchFamily="34" charset="0"/>
              </a:rPr>
            </a:br>
            <a:r>
              <a:rPr lang="en-US" sz="4900" b="1" dirty="0">
                <a:solidFill>
                  <a:schemeClr val="bg2">
                    <a:lumMod val="25000"/>
                  </a:schemeClr>
                </a:solidFill>
                <a:latin typeface="Franklin Gothic Book" panose="020B0503020102020204" pitchFamily="34" charset="0"/>
              </a:rPr>
              <a:t>Common reasons for a claim:</a:t>
            </a:r>
            <a:br>
              <a:rPr lang="en-US" sz="4400" b="1" dirty="0">
                <a:solidFill>
                  <a:schemeClr val="bg2">
                    <a:lumMod val="25000"/>
                  </a:schemeClr>
                </a:solidFill>
                <a:latin typeface="Franklin Gothic Book" panose="020B0503020102020204" pitchFamily="34" charset="0"/>
              </a:rPr>
            </a:br>
            <a:r>
              <a:rPr lang="en-US" sz="4400" b="1" dirty="0">
                <a:solidFill>
                  <a:schemeClr val="bg2">
                    <a:lumMod val="25000"/>
                  </a:schemeClr>
                </a:solidFill>
                <a:latin typeface="Franklin Gothic Book" panose="020B0503020102020204" pitchFamily="34" charset="0"/>
              </a:rPr>
              <a:t>	</a:t>
            </a:r>
            <a:endParaRPr lang="en-US" b="1" dirty="0">
              <a:solidFill>
                <a:schemeClr val="bg2">
                  <a:lumMod val="25000"/>
                </a:schemeClr>
              </a:solidFill>
              <a:latin typeface="Franklin Gothic Book" panose="020B0503020102020204" pitchFamily="34" charset="0"/>
            </a:endParaRPr>
          </a:p>
        </p:txBody>
      </p:sp>
      <p:sp>
        <p:nvSpPr>
          <p:cNvPr id="4" name="TextBox 3"/>
          <p:cNvSpPr txBox="1"/>
          <p:nvPr/>
        </p:nvSpPr>
        <p:spPr>
          <a:xfrm>
            <a:off x="1727200" y="1605424"/>
            <a:ext cx="8534400" cy="3779496"/>
          </a:xfrm>
          <a:prstGeom prst="rect">
            <a:avLst/>
          </a:prstGeom>
          <a:noFill/>
        </p:spPr>
        <p:txBody>
          <a:bodyPr wrap="square" rtlCol="0">
            <a:spAutoFit/>
          </a:bodyPr>
          <a:lstStyle/>
          <a:p>
            <a:pPr marL="301943" lvl="1">
              <a:spcBef>
                <a:spcPct val="20000"/>
              </a:spcBef>
              <a:buClr>
                <a:srgbClr val="31B6FD"/>
              </a:buClr>
              <a:buSzPct val="100000"/>
            </a:pPr>
            <a:r>
              <a:rPr lang="en-US" sz="3200" dirty="0">
                <a:solidFill>
                  <a:srgbClr val="FF0000"/>
                </a:solidFill>
                <a:latin typeface="Franklin Gothic Medium" panose="020B0603020102020204" pitchFamily="34" charset="0"/>
              </a:rPr>
              <a:t>Other reasons: </a:t>
            </a:r>
            <a:r>
              <a:rPr lang="en-US" sz="3200" b="1" dirty="0">
                <a:solidFill>
                  <a:srgbClr val="FF0000"/>
                </a:solidFill>
                <a:latin typeface="Franklin Gothic Medium" panose="020B0603020102020204" pitchFamily="34" charset="0"/>
              </a:rPr>
              <a:t>31%</a:t>
            </a:r>
          </a:p>
          <a:p>
            <a:pPr marL="576263" lvl="1" indent="-274320">
              <a:spcBef>
                <a:spcPct val="20000"/>
              </a:spcBef>
              <a:buClr>
                <a:srgbClr val="31B6FD"/>
              </a:buClr>
              <a:buSzPct val="100000"/>
              <a:buFont typeface="Wingdings" charset="2"/>
              <a:buChar char="§"/>
            </a:pPr>
            <a:r>
              <a:rPr lang="en-US" sz="3200" dirty="0">
                <a:solidFill>
                  <a:schemeClr val="bg2">
                    <a:lumMod val="25000"/>
                  </a:schemeClr>
                </a:solidFill>
                <a:latin typeface="Berlin Sans FB" panose="020E0602020502020306" pitchFamily="34" charset="0"/>
              </a:rPr>
              <a:t> </a:t>
            </a:r>
            <a:r>
              <a:rPr lang="en-US" sz="2800" dirty="0">
                <a:solidFill>
                  <a:schemeClr val="bg2">
                    <a:lumMod val="25000"/>
                  </a:schemeClr>
                </a:solidFill>
                <a:latin typeface="Franklin Gothic Book"/>
              </a:rPr>
              <a:t>Failure To Diagnose Pathology (Hemorrhagic Cyst,    </a:t>
            </a:r>
          </a:p>
          <a:p>
            <a:pPr marL="301943" lvl="1">
              <a:spcBef>
                <a:spcPct val="20000"/>
              </a:spcBef>
              <a:buClr>
                <a:srgbClr val="31B6FD"/>
              </a:buClr>
              <a:buSzPct val="100000"/>
            </a:pPr>
            <a:r>
              <a:rPr lang="en-US" sz="2800" dirty="0">
                <a:solidFill>
                  <a:schemeClr val="bg2">
                    <a:lumMod val="25000"/>
                  </a:schemeClr>
                </a:solidFill>
                <a:latin typeface="Franklin Gothic Book"/>
              </a:rPr>
              <a:t>    Ameloblastomas, Dentigerous cyst, etc.)</a:t>
            </a:r>
          </a:p>
          <a:p>
            <a:pPr marL="576263" lvl="1" indent="-274320">
              <a:spcBef>
                <a:spcPct val="20000"/>
              </a:spcBef>
              <a:buClr>
                <a:srgbClr val="31B6FD"/>
              </a:buClr>
              <a:buSzPct val="100000"/>
              <a:buFont typeface="Wingdings" charset="2"/>
              <a:buChar char="§"/>
            </a:pPr>
            <a:r>
              <a:rPr lang="en-US" sz="2400" dirty="0">
                <a:solidFill>
                  <a:schemeClr val="bg2">
                    <a:lumMod val="25000"/>
                  </a:schemeClr>
                </a:solidFill>
                <a:latin typeface="Franklin Gothic Book"/>
              </a:rPr>
              <a:t> </a:t>
            </a:r>
            <a:r>
              <a:rPr lang="en-US" sz="2800" dirty="0">
                <a:solidFill>
                  <a:schemeClr val="bg2">
                    <a:lumMod val="25000"/>
                  </a:schemeClr>
                </a:solidFill>
                <a:latin typeface="Franklin Gothic Book"/>
              </a:rPr>
              <a:t>Removing Too Much Enamel During Debonding or    </a:t>
            </a:r>
          </a:p>
          <a:p>
            <a:pPr marL="301943" lvl="1">
              <a:spcBef>
                <a:spcPct val="20000"/>
              </a:spcBef>
              <a:buClr>
                <a:srgbClr val="31B6FD"/>
              </a:buClr>
              <a:buSzPct val="100000"/>
            </a:pPr>
            <a:r>
              <a:rPr lang="en-US" sz="2800" dirty="0">
                <a:solidFill>
                  <a:schemeClr val="bg2">
                    <a:lumMod val="25000"/>
                  </a:schemeClr>
                </a:solidFill>
                <a:latin typeface="Franklin Gothic Book"/>
              </a:rPr>
              <a:t>    During IPR</a:t>
            </a:r>
          </a:p>
          <a:p>
            <a:pPr marL="576263" lvl="1" indent="-274320">
              <a:spcBef>
                <a:spcPct val="20000"/>
              </a:spcBef>
              <a:buClr>
                <a:srgbClr val="31B6FD"/>
              </a:buClr>
              <a:buSzPct val="100000"/>
              <a:buFont typeface="Wingdings" charset="2"/>
              <a:buChar char="§"/>
            </a:pPr>
            <a:r>
              <a:rPr lang="en-US" sz="2400" dirty="0">
                <a:solidFill>
                  <a:schemeClr val="bg2">
                    <a:lumMod val="25000"/>
                  </a:schemeClr>
                </a:solidFill>
                <a:latin typeface="Franklin Gothic Book"/>
              </a:rPr>
              <a:t> </a:t>
            </a:r>
            <a:r>
              <a:rPr lang="en-US" sz="2800" dirty="0">
                <a:solidFill>
                  <a:schemeClr val="bg2">
                    <a:lumMod val="25000"/>
                  </a:schemeClr>
                </a:solidFill>
                <a:latin typeface="Franklin Gothic Book"/>
              </a:rPr>
              <a:t>Cut Lip During IPR or Debond Procedure</a:t>
            </a:r>
          </a:p>
          <a:p>
            <a:pPr marL="759143" lvl="2">
              <a:spcBef>
                <a:spcPct val="20000"/>
              </a:spcBef>
              <a:buClr>
                <a:srgbClr val="31B6FD"/>
              </a:buClr>
              <a:buSzPct val="100000"/>
            </a:pPr>
            <a:endParaRPr lang="en-US" sz="2900" b="1"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82305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solidFill>
                  <a:schemeClr val="bg2">
                    <a:lumMod val="25000"/>
                  </a:schemeClr>
                </a:solidFill>
                <a:latin typeface="Franklin Gothic Medium" panose="020B0603020102020204" pitchFamily="34" charset="0"/>
              </a:rPr>
              <a:t>Common reasons for a claim:</a:t>
            </a:r>
            <a:br>
              <a:rPr lang="en-US" sz="4400" dirty="0">
                <a:solidFill>
                  <a:schemeClr val="bg2">
                    <a:lumMod val="25000"/>
                  </a:schemeClr>
                </a:solidFill>
                <a:latin typeface="Franklin Gothic Medium" panose="020B0603020102020204" pitchFamily="34" charset="0"/>
              </a:rPr>
            </a:br>
            <a:r>
              <a:rPr lang="en-US" sz="4400" dirty="0">
                <a:solidFill>
                  <a:schemeClr val="bg2">
                    <a:lumMod val="25000"/>
                  </a:schemeClr>
                </a:solidFill>
                <a:latin typeface="Franklin Gothic Medium" panose="020B0603020102020204" pitchFamily="34" charset="0"/>
              </a:rPr>
              <a:t>	What is the incidence</a:t>
            </a:r>
            <a:r>
              <a:rPr lang="en-US" sz="4400" dirty="0">
                <a:solidFill>
                  <a:schemeClr val="bg2">
                    <a:lumMod val="25000"/>
                  </a:schemeClr>
                </a:solidFill>
                <a:latin typeface="Berlin Sans FB" panose="020E0602020502020306" pitchFamily="34" charset="0"/>
              </a:rPr>
              <a:t>?</a:t>
            </a:r>
            <a:endParaRPr lang="en-US" dirty="0">
              <a:solidFill>
                <a:schemeClr val="bg2">
                  <a:lumMod val="25000"/>
                </a:schemeClr>
              </a:solidFill>
            </a:endParaRPr>
          </a:p>
        </p:txBody>
      </p:sp>
      <p:sp>
        <p:nvSpPr>
          <p:cNvPr id="4" name="TextBox 3"/>
          <p:cNvSpPr txBox="1"/>
          <p:nvPr/>
        </p:nvSpPr>
        <p:spPr>
          <a:xfrm>
            <a:off x="1727200" y="2216823"/>
            <a:ext cx="8534400" cy="3127010"/>
          </a:xfrm>
          <a:prstGeom prst="rect">
            <a:avLst/>
          </a:prstGeom>
          <a:noFill/>
        </p:spPr>
        <p:txBody>
          <a:bodyPr wrap="square" rtlCol="0">
            <a:spAutoFit/>
          </a:bodyPr>
          <a:lstStyle/>
          <a:p>
            <a:pPr marL="644843" lvl="1" indent="-342900">
              <a:spcBef>
                <a:spcPct val="20000"/>
              </a:spcBef>
              <a:buClr>
                <a:srgbClr val="31B6FD"/>
              </a:buClr>
              <a:buSzPct val="100000"/>
              <a:buFont typeface="Wingdings" panose="05000000000000000000" pitchFamily="2" charset="2"/>
              <a:buChar char="§"/>
            </a:pPr>
            <a:r>
              <a:rPr lang="en-US" sz="2800" dirty="0">
                <a:solidFill>
                  <a:schemeClr val="bg2">
                    <a:lumMod val="25000"/>
                  </a:schemeClr>
                </a:solidFill>
                <a:latin typeface="Franklin Gothic Book"/>
              </a:rPr>
              <a:t>Latex ,Food, Metal Allergy</a:t>
            </a:r>
          </a:p>
          <a:p>
            <a:pPr marL="576263" lvl="1" indent="-274320">
              <a:spcBef>
                <a:spcPct val="20000"/>
              </a:spcBef>
              <a:buClr>
                <a:srgbClr val="31B6FD"/>
              </a:buClr>
              <a:buSzPct val="100000"/>
              <a:buFont typeface="Wingdings" charset="2"/>
              <a:buChar char="§"/>
            </a:pPr>
            <a:r>
              <a:rPr lang="en-US" sz="2400" dirty="0">
                <a:solidFill>
                  <a:schemeClr val="bg2">
                    <a:lumMod val="25000"/>
                  </a:schemeClr>
                </a:solidFill>
                <a:latin typeface="Franklin Gothic Book"/>
              </a:rPr>
              <a:t> </a:t>
            </a:r>
            <a:r>
              <a:rPr lang="en-US" sz="2800" dirty="0">
                <a:solidFill>
                  <a:schemeClr val="bg2">
                    <a:lumMod val="25000"/>
                  </a:schemeClr>
                </a:solidFill>
                <a:latin typeface="Franklin Gothic Book"/>
              </a:rPr>
              <a:t>Chemical/Etchant Burns</a:t>
            </a:r>
          </a:p>
          <a:p>
            <a:pPr marL="576263" lvl="1" indent="-274320">
              <a:spcBef>
                <a:spcPct val="20000"/>
              </a:spcBef>
              <a:buClr>
                <a:srgbClr val="31B6FD"/>
              </a:buClr>
              <a:buSzPct val="100000"/>
              <a:buFont typeface="Wingdings" charset="2"/>
              <a:buChar char="§"/>
            </a:pPr>
            <a:r>
              <a:rPr lang="en-US" sz="2400" dirty="0">
                <a:solidFill>
                  <a:schemeClr val="bg2">
                    <a:lumMod val="25000"/>
                  </a:schemeClr>
                </a:solidFill>
                <a:latin typeface="Franklin Gothic Book"/>
              </a:rPr>
              <a:t> </a:t>
            </a:r>
            <a:r>
              <a:rPr lang="en-US" sz="2800" dirty="0">
                <a:solidFill>
                  <a:schemeClr val="bg2">
                    <a:lumMod val="25000"/>
                  </a:schemeClr>
                </a:solidFill>
                <a:latin typeface="Franklin Gothic Book"/>
              </a:rPr>
              <a:t>Swallowing or Aspirate A Foreign Object</a:t>
            </a:r>
          </a:p>
          <a:p>
            <a:pPr marL="576263" lvl="1" indent="-274320">
              <a:spcBef>
                <a:spcPct val="20000"/>
              </a:spcBef>
              <a:buClr>
                <a:srgbClr val="31B6FD"/>
              </a:buClr>
              <a:buSzPct val="100000"/>
              <a:buFont typeface="Wingdings" charset="2"/>
              <a:buChar char="§"/>
            </a:pPr>
            <a:r>
              <a:rPr lang="en-US" sz="2400" dirty="0">
                <a:solidFill>
                  <a:schemeClr val="bg2">
                    <a:lumMod val="25000"/>
                  </a:schemeClr>
                </a:solidFill>
                <a:latin typeface="Franklin Gothic Book"/>
              </a:rPr>
              <a:t> </a:t>
            </a:r>
            <a:r>
              <a:rPr lang="en-US" sz="2800" dirty="0">
                <a:solidFill>
                  <a:schemeClr val="bg2">
                    <a:lumMod val="25000"/>
                  </a:schemeClr>
                </a:solidFill>
                <a:latin typeface="Franklin Gothic Book"/>
              </a:rPr>
              <a:t>Poor Outcome</a:t>
            </a:r>
          </a:p>
          <a:p>
            <a:pPr marL="576263" lvl="1" indent="-274320">
              <a:spcBef>
                <a:spcPct val="20000"/>
              </a:spcBef>
              <a:buClr>
                <a:srgbClr val="31B6FD"/>
              </a:buClr>
              <a:buSzPct val="100000"/>
              <a:buFont typeface="Wingdings" charset="2"/>
              <a:buChar char="§"/>
            </a:pPr>
            <a:r>
              <a:rPr lang="en-US" sz="2800" dirty="0">
                <a:solidFill>
                  <a:schemeClr val="bg2">
                    <a:lumMod val="25000"/>
                  </a:schemeClr>
                </a:solidFill>
                <a:latin typeface="Franklin Gothic Book"/>
              </a:rPr>
              <a:t> ETC…… </a:t>
            </a:r>
          </a:p>
          <a:p>
            <a:pPr marL="1033463" lvl="2" indent="-274320">
              <a:spcBef>
                <a:spcPct val="20000"/>
              </a:spcBef>
              <a:buClr>
                <a:srgbClr val="31B6FD"/>
              </a:buClr>
              <a:buSzPct val="100000"/>
              <a:buFont typeface="Wingdings" charset="2"/>
              <a:buChar char="§"/>
            </a:pPr>
            <a:endParaRPr lang="en-US" sz="2900" b="1" dirty="0">
              <a:solidFill>
                <a:srgbClr val="FF0000"/>
              </a:solidFill>
              <a:latin typeface="Berlin Sans FB" panose="020E0602020502020306" pitchFamily="34" charset="0"/>
            </a:endParaRPr>
          </a:p>
        </p:txBody>
      </p:sp>
      <p:sp>
        <p:nvSpPr>
          <p:cNvPr id="3" name="TextBox 2">
            <a:extLst>
              <a:ext uri="{FF2B5EF4-FFF2-40B4-BE49-F238E27FC236}">
                <a16:creationId xmlns:a16="http://schemas.microsoft.com/office/drawing/2014/main" id="{BDB33FD4-C2A4-46D0-A1C5-52076247EE76}"/>
              </a:ext>
            </a:extLst>
          </p:cNvPr>
          <p:cNvSpPr txBox="1"/>
          <p:nvPr/>
        </p:nvSpPr>
        <p:spPr>
          <a:xfrm>
            <a:off x="1838036" y="1503943"/>
            <a:ext cx="3744098" cy="523220"/>
          </a:xfrm>
          <a:prstGeom prst="rect">
            <a:avLst/>
          </a:prstGeom>
          <a:noFill/>
        </p:spPr>
        <p:txBody>
          <a:bodyPr wrap="square" rtlCol="0">
            <a:spAutoFit/>
          </a:bodyPr>
          <a:lstStyle/>
          <a:p>
            <a:r>
              <a:rPr lang="en-US" sz="2800" dirty="0">
                <a:solidFill>
                  <a:srgbClr val="FF0000"/>
                </a:solidFill>
              </a:rPr>
              <a:t>OTHER REASONS: 31%</a:t>
            </a:r>
          </a:p>
        </p:txBody>
      </p:sp>
    </p:spTree>
    <p:extLst>
      <p:ext uri="{BB962C8B-B14F-4D97-AF65-F5344CB8AC3E}">
        <p14:creationId xmlns:p14="http://schemas.microsoft.com/office/powerpoint/2010/main" val="10317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419977"/>
            <a:ext cx="9144000" cy="4514947"/>
          </a:xfrm>
        </p:spPr>
      </p:pic>
      <p:sp>
        <p:nvSpPr>
          <p:cNvPr id="2" name="Title 1"/>
          <p:cNvSpPr>
            <a:spLocks noGrp="1"/>
          </p:cNvSpPr>
          <p:nvPr>
            <p:ph type="title"/>
          </p:nvPr>
        </p:nvSpPr>
        <p:spPr/>
        <p:txBody>
          <a:bodyPr>
            <a:noAutofit/>
          </a:bodyPr>
          <a:lstStyle/>
          <a:p>
            <a:pPr algn="ctr"/>
            <a:r>
              <a:rPr lang="en-US" sz="4400" dirty="0">
                <a:solidFill>
                  <a:schemeClr val="tx2"/>
                </a:solidFill>
                <a:latin typeface="Franklin Gothic Medium" panose="020B0603020102020204" pitchFamily="34" charset="0"/>
              </a:rPr>
              <a:t>OTHER!!</a:t>
            </a:r>
          </a:p>
        </p:txBody>
      </p:sp>
      <p:sp>
        <p:nvSpPr>
          <p:cNvPr id="5" name="TextBox 4"/>
          <p:cNvSpPr txBox="1"/>
          <p:nvPr/>
        </p:nvSpPr>
        <p:spPr>
          <a:xfrm>
            <a:off x="4648200" y="1068062"/>
            <a:ext cx="2362200" cy="369332"/>
          </a:xfrm>
          <a:prstGeom prst="rect">
            <a:avLst/>
          </a:prstGeom>
          <a:noFill/>
        </p:spPr>
        <p:txBody>
          <a:bodyPr wrap="square" rtlCol="0">
            <a:spAutoFit/>
          </a:bodyPr>
          <a:lstStyle/>
          <a:p>
            <a:pPr algn="ctr"/>
            <a:r>
              <a:rPr lang="en-US" b="1" dirty="0">
                <a:solidFill>
                  <a:schemeClr val="accent2">
                    <a:lumMod val="50000"/>
                  </a:schemeClr>
                </a:solidFill>
                <a:latin typeface="Franklin Gothic Book"/>
              </a:rPr>
              <a:t>APRIL 2010</a:t>
            </a:r>
          </a:p>
        </p:txBody>
      </p:sp>
    </p:spTree>
    <p:extLst>
      <p:ext uri="{BB962C8B-B14F-4D97-AF65-F5344CB8AC3E}">
        <p14:creationId xmlns:p14="http://schemas.microsoft.com/office/powerpoint/2010/main" val="173884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2040" y="1524000"/>
            <a:ext cx="8487920" cy="4191000"/>
          </a:xfrm>
        </p:spPr>
      </p:pic>
      <p:sp>
        <p:nvSpPr>
          <p:cNvPr id="2" name="Title 1"/>
          <p:cNvSpPr>
            <a:spLocks noGrp="1"/>
          </p:cNvSpPr>
          <p:nvPr>
            <p:ph type="title"/>
          </p:nvPr>
        </p:nvSpPr>
        <p:spPr/>
        <p:txBody>
          <a:bodyPr>
            <a:noAutofit/>
          </a:bodyPr>
          <a:lstStyle/>
          <a:p>
            <a:pPr algn="ctr"/>
            <a:r>
              <a:rPr lang="en-US" sz="4400" dirty="0">
                <a:solidFill>
                  <a:schemeClr val="tx2"/>
                </a:solidFill>
                <a:latin typeface="Franklin Gothic Medium" panose="020B0603020102020204" pitchFamily="34" charset="0"/>
              </a:rPr>
              <a:t>OTHER!!</a:t>
            </a:r>
          </a:p>
        </p:txBody>
      </p:sp>
      <p:sp>
        <p:nvSpPr>
          <p:cNvPr id="5" name="TextBox 4"/>
          <p:cNvSpPr txBox="1"/>
          <p:nvPr/>
        </p:nvSpPr>
        <p:spPr>
          <a:xfrm>
            <a:off x="4648200" y="1218442"/>
            <a:ext cx="2362200" cy="369332"/>
          </a:xfrm>
          <a:prstGeom prst="rect">
            <a:avLst/>
          </a:prstGeom>
          <a:noFill/>
        </p:spPr>
        <p:txBody>
          <a:bodyPr wrap="square" rtlCol="0">
            <a:spAutoFit/>
          </a:bodyPr>
          <a:lstStyle/>
          <a:p>
            <a:pPr algn="ctr"/>
            <a:r>
              <a:rPr lang="en-US" b="1" dirty="0">
                <a:solidFill>
                  <a:schemeClr val="accent2">
                    <a:lumMod val="50000"/>
                  </a:schemeClr>
                </a:solidFill>
                <a:latin typeface="Franklin Gothic Book"/>
              </a:rPr>
              <a:t>APRIL 2010</a:t>
            </a:r>
          </a:p>
        </p:txBody>
      </p:sp>
      <p:sp>
        <p:nvSpPr>
          <p:cNvPr id="3" name="Left Arrow 2"/>
          <p:cNvSpPr/>
          <p:nvPr/>
        </p:nvSpPr>
        <p:spPr>
          <a:xfrm>
            <a:off x="7772400" y="3733800"/>
            <a:ext cx="685800"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403619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5704" y="1280160"/>
            <a:ext cx="8760590" cy="4619506"/>
          </a:xfrm>
        </p:spPr>
      </p:pic>
      <p:sp>
        <p:nvSpPr>
          <p:cNvPr id="2" name="Title 1"/>
          <p:cNvSpPr>
            <a:spLocks noGrp="1"/>
          </p:cNvSpPr>
          <p:nvPr>
            <p:ph type="title"/>
          </p:nvPr>
        </p:nvSpPr>
        <p:spPr/>
        <p:txBody>
          <a:bodyPr>
            <a:noAutofit/>
          </a:bodyPr>
          <a:lstStyle/>
          <a:p>
            <a:pPr algn="ctr"/>
            <a:r>
              <a:rPr lang="en-US" sz="4400" dirty="0">
                <a:solidFill>
                  <a:schemeClr val="tx2"/>
                </a:solidFill>
                <a:latin typeface="Franklin Gothic Medium" panose="020B0603020102020204" pitchFamily="34" charset="0"/>
              </a:rPr>
              <a:t>OTHER!!</a:t>
            </a:r>
          </a:p>
        </p:txBody>
      </p:sp>
      <p:sp>
        <p:nvSpPr>
          <p:cNvPr id="6" name="Left Arrow 5"/>
          <p:cNvSpPr/>
          <p:nvPr/>
        </p:nvSpPr>
        <p:spPr>
          <a:xfrm>
            <a:off x="8610600" y="4038600"/>
            <a:ext cx="685800"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7" name="TextBox 6"/>
          <p:cNvSpPr txBox="1"/>
          <p:nvPr/>
        </p:nvSpPr>
        <p:spPr>
          <a:xfrm>
            <a:off x="5333999" y="958334"/>
            <a:ext cx="1524000" cy="369332"/>
          </a:xfrm>
          <a:prstGeom prst="rect">
            <a:avLst/>
          </a:prstGeom>
          <a:noFill/>
        </p:spPr>
        <p:txBody>
          <a:bodyPr wrap="square" rtlCol="0">
            <a:spAutoFit/>
          </a:bodyPr>
          <a:lstStyle/>
          <a:p>
            <a:r>
              <a:rPr lang="en-US" b="1" dirty="0">
                <a:solidFill>
                  <a:schemeClr val="accent2">
                    <a:lumMod val="50000"/>
                  </a:schemeClr>
                </a:solidFill>
                <a:latin typeface="Franklin Gothic Book"/>
              </a:rPr>
              <a:t>JUNE 2011</a:t>
            </a:r>
          </a:p>
        </p:txBody>
      </p:sp>
    </p:spTree>
    <p:extLst>
      <p:ext uri="{BB962C8B-B14F-4D97-AF65-F5344CB8AC3E}">
        <p14:creationId xmlns:p14="http://schemas.microsoft.com/office/powerpoint/2010/main" val="206692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810001"/>
            <a:ext cx="8077200" cy="2062103"/>
          </a:xfrm>
          <a:prstGeom prst="rect">
            <a:avLst/>
          </a:prstGeom>
          <a:noFill/>
        </p:spPr>
        <p:txBody>
          <a:bodyPr wrap="square" rtlCol="0">
            <a:spAutoFit/>
          </a:bodyPr>
          <a:lstStyle/>
          <a:p>
            <a:pPr>
              <a:defRPr/>
            </a:pPr>
            <a:endParaRPr lang="en-US" sz="2400" dirty="0">
              <a:solidFill>
                <a:prstClr val="black"/>
              </a:solidFill>
              <a:latin typeface="Franklin Gothic Book"/>
            </a:endParaRPr>
          </a:p>
          <a:p>
            <a:pPr algn="ctr">
              <a:defRPr/>
            </a:pPr>
            <a:r>
              <a:rPr lang="en-US" sz="3200" b="1" dirty="0">
                <a:solidFill>
                  <a:srgbClr val="4584D3">
                    <a:lumMod val="50000"/>
                  </a:srgbClr>
                </a:solidFill>
                <a:latin typeface="Franklin Gothic Book"/>
              </a:rPr>
              <a:t>WORSE YET </a:t>
            </a:r>
          </a:p>
          <a:p>
            <a:pPr algn="ctr">
              <a:defRPr/>
            </a:pPr>
            <a:r>
              <a:rPr lang="en-US" sz="2400" dirty="0">
                <a:solidFill>
                  <a:srgbClr val="4584D3">
                    <a:lumMod val="50000"/>
                  </a:srgbClr>
                </a:solidFill>
                <a:latin typeface="Franklin Gothic Book"/>
              </a:rPr>
              <a:t>A DEPUTY SHERIFF COMES TO YOUR OFFICE WHILE YOU ARE WORKING AND HANDS YOU A SUMMONS NOTIFYING YOU ARE BEING SUED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149" y="65315"/>
            <a:ext cx="5602513" cy="42018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08636"/>
            <a:ext cx="2019300" cy="2685239"/>
          </a:xfrm>
          <a:prstGeom prst="rect">
            <a:avLst/>
          </a:prstGeom>
        </p:spPr>
      </p:pic>
    </p:spTree>
    <p:extLst>
      <p:ext uri="{BB962C8B-B14F-4D97-AF65-F5344CB8AC3E}">
        <p14:creationId xmlns:p14="http://schemas.microsoft.com/office/powerpoint/2010/main" val="319337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8872" y="1464564"/>
            <a:ext cx="8634256" cy="4572000"/>
          </a:xfrm>
        </p:spPr>
      </p:pic>
      <p:sp>
        <p:nvSpPr>
          <p:cNvPr id="3" name="Title 2"/>
          <p:cNvSpPr>
            <a:spLocks noGrp="1"/>
          </p:cNvSpPr>
          <p:nvPr>
            <p:ph type="title"/>
          </p:nvPr>
        </p:nvSpPr>
        <p:spPr/>
        <p:txBody>
          <a:bodyPr>
            <a:normAutofit/>
          </a:bodyPr>
          <a:lstStyle/>
          <a:p>
            <a:pPr algn="ctr"/>
            <a:r>
              <a:rPr lang="en-US" sz="4400" dirty="0">
                <a:solidFill>
                  <a:schemeClr val="tx2"/>
                </a:solidFill>
              </a:rPr>
              <a:t>OTHER !!!</a:t>
            </a:r>
          </a:p>
        </p:txBody>
      </p:sp>
      <p:sp>
        <p:nvSpPr>
          <p:cNvPr id="5" name="Left Arrow 4"/>
          <p:cNvSpPr/>
          <p:nvPr/>
        </p:nvSpPr>
        <p:spPr>
          <a:xfrm>
            <a:off x="8915400" y="3886200"/>
            <a:ext cx="685800"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6" name="TextBox 5"/>
          <p:cNvSpPr txBox="1"/>
          <p:nvPr/>
        </p:nvSpPr>
        <p:spPr>
          <a:xfrm>
            <a:off x="5214668" y="1095232"/>
            <a:ext cx="1752600" cy="369332"/>
          </a:xfrm>
          <a:prstGeom prst="rect">
            <a:avLst/>
          </a:prstGeom>
          <a:noFill/>
        </p:spPr>
        <p:txBody>
          <a:bodyPr wrap="square" rtlCol="0">
            <a:spAutoFit/>
          </a:bodyPr>
          <a:lstStyle/>
          <a:p>
            <a:r>
              <a:rPr lang="en-US" b="1" dirty="0">
                <a:solidFill>
                  <a:schemeClr val="accent2">
                    <a:lumMod val="50000"/>
                  </a:schemeClr>
                </a:solidFill>
                <a:latin typeface="Franklin Gothic Book"/>
              </a:rPr>
              <a:t>MARCH 2012</a:t>
            </a:r>
          </a:p>
        </p:txBody>
      </p:sp>
    </p:spTree>
    <p:extLst>
      <p:ext uri="{BB962C8B-B14F-4D97-AF65-F5344CB8AC3E}">
        <p14:creationId xmlns:p14="http://schemas.microsoft.com/office/powerpoint/2010/main" val="29556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DCC1F-7B35-4222-ABA4-5ECB10590826}"/>
              </a:ext>
            </a:extLst>
          </p:cNvPr>
          <p:cNvSpPr>
            <a:spLocks noGrp="1"/>
          </p:cNvSpPr>
          <p:nvPr>
            <p:ph idx="1"/>
          </p:nvPr>
        </p:nvSpPr>
        <p:spPr>
          <a:xfrm>
            <a:off x="609600" y="1481470"/>
            <a:ext cx="10972800" cy="4191000"/>
          </a:xfrm>
        </p:spPr>
        <p:txBody>
          <a:bodyPr>
            <a:normAutofit/>
          </a:bodyPr>
          <a:lstStyle/>
          <a:p>
            <a:r>
              <a:rPr lang="en-US" sz="3200" dirty="0">
                <a:solidFill>
                  <a:schemeClr val="bg2">
                    <a:lumMod val="25000"/>
                  </a:schemeClr>
                </a:solidFill>
              </a:rPr>
              <a:t>Failed to carefully read his own initial xray and be suspicious</a:t>
            </a:r>
          </a:p>
          <a:p>
            <a:r>
              <a:rPr lang="en-US" sz="3200" dirty="0">
                <a:solidFill>
                  <a:schemeClr val="bg2">
                    <a:lumMod val="25000"/>
                  </a:schemeClr>
                </a:solidFill>
              </a:rPr>
              <a:t>Took progress xrays, but failed to read them critically</a:t>
            </a:r>
          </a:p>
          <a:p>
            <a:r>
              <a:rPr lang="en-US" sz="3200" dirty="0">
                <a:solidFill>
                  <a:schemeClr val="bg2">
                    <a:lumMod val="25000"/>
                  </a:schemeClr>
                </a:solidFill>
              </a:rPr>
              <a:t>Did not inform the patient about pathology</a:t>
            </a:r>
          </a:p>
          <a:p>
            <a:pPr lvl="1"/>
            <a:r>
              <a:rPr lang="en-US" sz="3000" dirty="0">
                <a:solidFill>
                  <a:schemeClr val="bg2">
                    <a:lumMod val="25000"/>
                  </a:schemeClr>
                </a:solidFill>
              </a:rPr>
              <a:t>Result was the patient lost part of the left mandible and teeth</a:t>
            </a:r>
          </a:p>
          <a:p>
            <a:pPr lvl="1"/>
            <a:r>
              <a:rPr lang="en-US" sz="3000" dirty="0">
                <a:solidFill>
                  <a:schemeClr val="bg2">
                    <a:lumMod val="25000"/>
                  </a:schemeClr>
                </a:solidFill>
              </a:rPr>
              <a:t>The case settled for over $120,000, but the patient was permanently disfigured.</a:t>
            </a:r>
          </a:p>
        </p:txBody>
      </p:sp>
      <p:sp>
        <p:nvSpPr>
          <p:cNvPr id="3" name="Title 2">
            <a:extLst>
              <a:ext uri="{FF2B5EF4-FFF2-40B4-BE49-F238E27FC236}">
                <a16:creationId xmlns:a16="http://schemas.microsoft.com/office/drawing/2014/main" id="{A6BF3AB1-C03F-4F9D-B888-3B11188B35F5}"/>
              </a:ext>
            </a:extLst>
          </p:cNvPr>
          <p:cNvSpPr>
            <a:spLocks noGrp="1"/>
          </p:cNvSpPr>
          <p:nvPr>
            <p:ph type="title"/>
          </p:nvPr>
        </p:nvSpPr>
        <p:spPr/>
        <p:txBody>
          <a:bodyPr>
            <a:normAutofit/>
          </a:bodyPr>
          <a:lstStyle/>
          <a:p>
            <a:pPr algn="ctr"/>
            <a:r>
              <a:rPr lang="en-US" sz="4000" b="1" dirty="0">
                <a:solidFill>
                  <a:schemeClr val="bg2">
                    <a:lumMod val="25000"/>
                  </a:schemeClr>
                </a:solidFill>
              </a:rPr>
              <a:t>WHAT DID OUR INSURED FAIL TO DO?</a:t>
            </a:r>
          </a:p>
        </p:txBody>
      </p:sp>
    </p:spTree>
    <p:extLst>
      <p:ext uri="{BB962C8B-B14F-4D97-AF65-F5344CB8AC3E}">
        <p14:creationId xmlns:p14="http://schemas.microsoft.com/office/powerpoint/2010/main" val="47493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4C35F2-7919-4A58-A4D4-931A7C89F741}"/>
              </a:ext>
            </a:extLst>
          </p:cNvPr>
          <p:cNvSpPr>
            <a:spLocks noGrp="1"/>
          </p:cNvSpPr>
          <p:nvPr>
            <p:ph idx="1"/>
          </p:nvPr>
        </p:nvSpPr>
        <p:spPr>
          <a:xfrm>
            <a:off x="2008909" y="1828800"/>
            <a:ext cx="8229600" cy="4191000"/>
          </a:xfrm>
        </p:spPr>
        <p:txBody>
          <a:bodyPr/>
          <a:lstStyle/>
          <a:p>
            <a:pPr marL="0" indent="0">
              <a:buNone/>
            </a:pPr>
            <a:r>
              <a:rPr lang="en-US" dirty="0"/>
              <a:t>                         </a:t>
            </a:r>
          </a:p>
        </p:txBody>
      </p:sp>
      <p:sp>
        <p:nvSpPr>
          <p:cNvPr id="3" name="Title 2">
            <a:extLst>
              <a:ext uri="{FF2B5EF4-FFF2-40B4-BE49-F238E27FC236}">
                <a16:creationId xmlns:a16="http://schemas.microsoft.com/office/drawing/2014/main" id="{7896CD9F-0B09-4BDA-8859-E14BAEA353D1}"/>
              </a:ext>
            </a:extLst>
          </p:cNvPr>
          <p:cNvSpPr>
            <a:spLocks noGrp="1"/>
          </p:cNvSpPr>
          <p:nvPr>
            <p:ph type="title"/>
          </p:nvPr>
        </p:nvSpPr>
        <p:spPr/>
        <p:txBody>
          <a:bodyPr/>
          <a:lstStyle/>
          <a:p>
            <a:pPr algn="ctr"/>
            <a:r>
              <a:rPr lang="en-US" sz="4000" b="1" dirty="0">
                <a:solidFill>
                  <a:schemeClr val="bg2">
                    <a:lumMod val="25000"/>
                  </a:schemeClr>
                </a:solidFill>
              </a:rPr>
              <a:t>OTHER CASES</a:t>
            </a:r>
            <a:br>
              <a:rPr lang="en-US" dirty="0">
                <a:solidFill>
                  <a:schemeClr val="bg2">
                    <a:lumMod val="25000"/>
                  </a:schemeClr>
                </a:solidFill>
              </a:rPr>
            </a:br>
            <a:r>
              <a:rPr lang="en-US" dirty="0">
                <a:solidFill>
                  <a:schemeClr val="bg2">
                    <a:lumMod val="25000"/>
                  </a:schemeClr>
                </a:solidFill>
              </a:rPr>
              <a:t> Etchant Burn</a:t>
            </a:r>
          </a:p>
        </p:txBody>
      </p:sp>
      <p:pic>
        <p:nvPicPr>
          <p:cNvPr id="5" name="Picture 4">
            <a:extLst>
              <a:ext uri="{FF2B5EF4-FFF2-40B4-BE49-F238E27FC236}">
                <a16:creationId xmlns:a16="http://schemas.microsoft.com/office/drawing/2014/main" id="{56C1593B-0987-47F4-81D2-C2CA08F32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7109" y="1123745"/>
            <a:ext cx="5867400" cy="4817678"/>
          </a:xfrm>
          <a:prstGeom prst="rect">
            <a:avLst/>
          </a:prstGeom>
        </p:spPr>
      </p:pic>
      <p:sp>
        <p:nvSpPr>
          <p:cNvPr id="6" name="Rectangle 5">
            <a:extLst>
              <a:ext uri="{FF2B5EF4-FFF2-40B4-BE49-F238E27FC236}">
                <a16:creationId xmlns:a16="http://schemas.microsoft.com/office/drawing/2014/main" id="{73B14580-ACCC-4CD3-B6B4-D56D96E131B8}"/>
              </a:ext>
            </a:extLst>
          </p:cNvPr>
          <p:cNvSpPr/>
          <p:nvPr/>
        </p:nvSpPr>
        <p:spPr>
          <a:xfrm flipV="1">
            <a:off x="4167051" y="3356611"/>
            <a:ext cx="1151709" cy="2209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7" name="Rectangle 6">
            <a:extLst>
              <a:ext uri="{FF2B5EF4-FFF2-40B4-BE49-F238E27FC236}">
                <a16:creationId xmlns:a16="http://schemas.microsoft.com/office/drawing/2014/main" id="{8E9C27F4-370A-4254-8A81-40BD90D7398A}"/>
              </a:ext>
            </a:extLst>
          </p:cNvPr>
          <p:cNvSpPr/>
          <p:nvPr/>
        </p:nvSpPr>
        <p:spPr>
          <a:xfrm flipV="1">
            <a:off x="6799349" y="3320416"/>
            <a:ext cx="990600" cy="2171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8" name="TextBox 7">
            <a:extLst>
              <a:ext uri="{FF2B5EF4-FFF2-40B4-BE49-F238E27FC236}">
                <a16:creationId xmlns:a16="http://schemas.microsoft.com/office/drawing/2014/main" id="{17F85A19-DD4D-4197-9F6F-AF694DADECC1}"/>
              </a:ext>
            </a:extLst>
          </p:cNvPr>
          <p:cNvSpPr txBox="1"/>
          <p:nvPr/>
        </p:nvSpPr>
        <p:spPr>
          <a:xfrm>
            <a:off x="8714509" y="4038600"/>
            <a:ext cx="3048000" cy="830997"/>
          </a:xfrm>
          <a:prstGeom prst="rect">
            <a:avLst/>
          </a:prstGeom>
          <a:noFill/>
        </p:spPr>
        <p:txBody>
          <a:bodyPr wrap="square" rtlCol="0">
            <a:spAutoFit/>
          </a:bodyPr>
          <a:lstStyle/>
          <a:p>
            <a:r>
              <a:rPr lang="en-US" sz="2400" dirty="0">
                <a:solidFill>
                  <a:schemeClr val="bg2">
                    <a:lumMod val="25000"/>
                  </a:schemeClr>
                </a:solidFill>
                <a:latin typeface="Franklin Gothic Book"/>
              </a:rPr>
              <a:t>This case settled for $190,000</a:t>
            </a:r>
          </a:p>
        </p:txBody>
      </p:sp>
    </p:spTree>
    <p:extLst>
      <p:ext uri="{BB962C8B-B14F-4D97-AF65-F5344CB8AC3E}">
        <p14:creationId xmlns:p14="http://schemas.microsoft.com/office/powerpoint/2010/main" val="37247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8F2E3-9060-4F18-AA43-651D3F596F5E}"/>
              </a:ext>
            </a:extLst>
          </p:cNvPr>
          <p:cNvSpPr>
            <a:spLocks noGrp="1"/>
          </p:cNvSpPr>
          <p:nvPr>
            <p:ph idx="1"/>
          </p:nvPr>
        </p:nvSpPr>
        <p:spPr>
          <a:xfrm>
            <a:off x="609600" y="1935983"/>
            <a:ext cx="10972800" cy="4191000"/>
          </a:xfrm>
        </p:spPr>
        <p:txBody>
          <a:bodyPr>
            <a:normAutofit/>
          </a:bodyPr>
          <a:lstStyle/>
          <a:p>
            <a:r>
              <a:rPr lang="en-US" sz="2800" b="1" dirty="0">
                <a:solidFill>
                  <a:schemeClr val="bg2">
                    <a:lumMod val="25000"/>
                  </a:schemeClr>
                </a:solidFill>
              </a:rPr>
              <a:t>Patient 1010</a:t>
            </a:r>
            <a:r>
              <a:rPr lang="en-US" sz="2800" dirty="0">
                <a:solidFill>
                  <a:schemeClr val="bg2">
                    <a:lumMod val="25000"/>
                  </a:schemeClr>
                </a:solidFill>
              </a:rPr>
              <a:t>:  age 50</a:t>
            </a:r>
          </a:p>
          <a:p>
            <a:r>
              <a:rPr lang="en-US" sz="2800" dirty="0">
                <a:solidFill>
                  <a:schemeClr val="bg2">
                    <a:lumMod val="25000"/>
                  </a:schemeClr>
                </a:solidFill>
              </a:rPr>
              <a:t>Cause of Claim:  Failure to diagnose pathology</a:t>
            </a:r>
            <a:r>
              <a:rPr lang="en-US" sz="3200" dirty="0">
                <a:solidFill>
                  <a:schemeClr val="bg2">
                    <a:lumMod val="25000"/>
                  </a:schemeClr>
                </a:solidFill>
              </a:rPr>
              <a:t>.</a:t>
            </a:r>
          </a:p>
          <a:p>
            <a:pPr lvl="1"/>
            <a:r>
              <a:rPr lang="en-US" sz="2800" dirty="0">
                <a:solidFill>
                  <a:schemeClr val="bg2">
                    <a:lumMod val="25000"/>
                  </a:schemeClr>
                </a:solidFill>
              </a:rPr>
              <a:t>The insured saw the patient for two consults, a panorex was taken</a:t>
            </a:r>
          </a:p>
          <a:p>
            <a:pPr lvl="1"/>
            <a:r>
              <a:rPr lang="en-US" sz="2800" dirty="0">
                <a:solidFill>
                  <a:schemeClr val="bg2">
                    <a:lumMod val="25000"/>
                  </a:schemeClr>
                </a:solidFill>
              </a:rPr>
              <a:t>The insured provided </a:t>
            </a:r>
            <a:r>
              <a:rPr lang="en-US" sz="2800" u="sng" dirty="0">
                <a:solidFill>
                  <a:schemeClr val="bg2">
                    <a:lumMod val="25000"/>
                  </a:schemeClr>
                </a:solidFill>
              </a:rPr>
              <a:t>no treatment </a:t>
            </a:r>
            <a:r>
              <a:rPr lang="en-US" sz="2800" dirty="0">
                <a:solidFill>
                  <a:schemeClr val="bg2">
                    <a:lumMod val="25000"/>
                  </a:schemeClr>
                </a:solidFill>
              </a:rPr>
              <a:t>for the patient</a:t>
            </a:r>
          </a:p>
          <a:p>
            <a:pPr lvl="1"/>
            <a:r>
              <a:rPr lang="en-US" sz="2800" dirty="0">
                <a:solidFill>
                  <a:schemeClr val="bg2">
                    <a:lumMod val="25000"/>
                  </a:schemeClr>
                </a:solidFill>
              </a:rPr>
              <a:t>At a later date, the patient was diagnosed with an Odontogenic Myxoma in another office</a:t>
            </a:r>
          </a:p>
          <a:p>
            <a:pPr marL="301943" lvl="1" indent="0">
              <a:buNone/>
            </a:pPr>
            <a:endParaRPr lang="en-US" dirty="0">
              <a:solidFill>
                <a:srgbClr val="000A81"/>
              </a:solidFill>
            </a:endParaRPr>
          </a:p>
        </p:txBody>
      </p:sp>
      <p:sp>
        <p:nvSpPr>
          <p:cNvPr id="3" name="Title 2">
            <a:extLst>
              <a:ext uri="{FF2B5EF4-FFF2-40B4-BE49-F238E27FC236}">
                <a16:creationId xmlns:a16="http://schemas.microsoft.com/office/drawing/2014/main" id="{A77531B2-AC69-44A6-9433-7CBADBB1A402}"/>
              </a:ext>
            </a:extLst>
          </p:cNvPr>
          <p:cNvSpPr>
            <a:spLocks noGrp="1"/>
          </p:cNvSpPr>
          <p:nvPr>
            <p:ph type="title"/>
          </p:nvPr>
        </p:nvSpPr>
        <p:spPr/>
        <p:txBody>
          <a:bodyPr>
            <a:normAutofit fontScale="90000"/>
          </a:bodyPr>
          <a:lstStyle/>
          <a:p>
            <a:pPr algn="ctr"/>
            <a:br>
              <a:rPr lang="en-US" b="1" dirty="0">
                <a:solidFill>
                  <a:schemeClr val="bg2">
                    <a:lumMod val="25000"/>
                  </a:schemeClr>
                </a:solidFill>
              </a:rPr>
            </a:br>
            <a:r>
              <a:rPr lang="en-US" sz="4400" b="1" dirty="0">
                <a:solidFill>
                  <a:schemeClr val="bg2">
                    <a:lumMod val="25000"/>
                  </a:schemeClr>
                </a:solidFill>
              </a:rPr>
              <a:t>OTHER CASES</a:t>
            </a:r>
            <a:br>
              <a:rPr lang="en-US" dirty="0"/>
            </a:br>
            <a:endParaRPr lang="en-US" dirty="0"/>
          </a:p>
        </p:txBody>
      </p:sp>
    </p:spTree>
    <p:extLst>
      <p:ext uri="{BB962C8B-B14F-4D97-AF65-F5344CB8AC3E}">
        <p14:creationId xmlns:p14="http://schemas.microsoft.com/office/powerpoint/2010/main" val="38430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8F2E3-9060-4F18-AA43-651D3F596F5E}"/>
              </a:ext>
            </a:extLst>
          </p:cNvPr>
          <p:cNvSpPr>
            <a:spLocks noGrp="1"/>
          </p:cNvSpPr>
          <p:nvPr>
            <p:ph idx="1"/>
          </p:nvPr>
        </p:nvSpPr>
        <p:spPr/>
        <p:txBody>
          <a:bodyPr>
            <a:normAutofit/>
          </a:bodyPr>
          <a:lstStyle/>
          <a:p>
            <a:r>
              <a:rPr lang="en-US" sz="2800" b="1" dirty="0">
                <a:solidFill>
                  <a:schemeClr val="bg2">
                    <a:lumMod val="25000"/>
                  </a:schemeClr>
                </a:solidFill>
              </a:rPr>
              <a:t>P</a:t>
            </a:r>
            <a:r>
              <a:rPr lang="en-US" sz="3200" b="1" dirty="0">
                <a:solidFill>
                  <a:schemeClr val="bg2">
                    <a:lumMod val="25000"/>
                  </a:schemeClr>
                </a:solidFill>
              </a:rPr>
              <a:t>atient 1010:</a:t>
            </a:r>
          </a:p>
          <a:p>
            <a:r>
              <a:rPr lang="en-US" sz="2800" dirty="0">
                <a:solidFill>
                  <a:schemeClr val="bg2">
                    <a:lumMod val="25000"/>
                  </a:schemeClr>
                </a:solidFill>
              </a:rPr>
              <a:t>Cause of Claim:  Failure to diagnose pathology</a:t>
            </a:r>
            <a:r>
              <a:rPr lang="en-US" dirty="0">
                <a:solidFill>
                  <a:schemeClr val="bg2">
                    <a:lumMod val="25000"/>
                  </a:schemeClr>
                </a:solidFill>
              </a:rPr>
              <a:t>.</a:t>
            </a:r>
          </a:p>
          <a:p>
            <a:pPr lvl="1"/>
            <a:r>
              <a:rPr lang="en-US" sz="2800" dirty="0">
                <a:solidFill>
                  <a:schemeClr val="bg2">
                    <a:lumMod val="25000"/>
                  </a:schemeClr>
                </a:solidFill>
              </a:rPr>
              <a:t>The insured was named (among others) for not diagnosing the myxoma when he took an x-ray and consulted with the patient</a:t>
            </a:r>
          </a:p>
          <a:p>
            <a:pPr lvl="1"/>
            <a:r>
              <a:rPr lang="en-US" sz="2800" dirty="0">
                <a:solidFill>
                  <a:schemeClr val="bg2">
                    <a:lumMod val="25000"/>
                  </a:schemeClr>
                </a:solidFill>
              </a:rPr>
              <a:t>He </a:t>
            </a:r>
            <a:r>
              <a:rPr lang="en-US" sz="2800" u="sng" dirty="0">
                <a:solidFill>
                  <a:schemeClr val="bg2">
                    <a:lumMod val="25000"/>
                  </a:schemeClr>
                </a:solidFill>
              </a:rPr>
              <a:t>destroyed the panorex </a:t>
            </a:r>
            <a:r>
              <a:rPr lang="en-US" sz="2800" dirty="0">
                <a:solidFill>
                  <a:schemeClr val="bg2">
                    <a:lumMod val="25000"/>
                  </a:schemeClr>
                </a:solidFill>
              </a:rPr>
              <a:t>so we could not defend against the allegation of “failure to diagnose”.  </a:t>
            </a:r>
            <a:r>
              <a:rPr lang="en-US" sz="2800" u="sng" dirty="0">
                <a:solidFill>
                  <a:schemeClr val="bg2">
                    <a:lumMod val="25000"/>
                  </a:schemeClr>
                </a:solidFill>
              </a:rPr>
              <a:t>This was a failure to maintain records, and to read his xray.</a:t>
            </a:r>
          </a:p>
          <a:p>
            <a:pPr lvl="1"/>
            <a:r>
              <a:rPr lang="en-US" sz="2800" dirty="0">
                <a:solidFill>
                  <a:schemeClr val="bg2">
                    <a:lumMod val="25000"/>
                  </a:schemeClr>
                </a:solidFill>
              </a:rPr>
              <a:t>The case settled for over $60,000 with $100,000 cost of defense</a:t>
            </a:r>
          </a:p>
          <a:p>
            <a:pPr lvl="1"/>
            <a:endParaRPr lang="en-US" dirty="0">
              <a:solidFill>
                <a:srgbClr val="000A81"/>
              </a:solidFill>
            </a:endParaRPr>
          </a:p>
        </p:txBody>
      </p:sp>
      <p:sp>
        <p:nvSpPr>
          <p:cNvPr id="3" name="Title 2">
            <a:extLst>
              <a:ext uri="{FF2B5EF4-FFF2-40B4-BE49-F238E27FC236}">
                <a16:creationId xmlns:a16="http://schemas.microsoft.com/office/drawing/2014/main" id="{A77531B2-AC69-44A6-9433-7CBADBB1A402}"/>
              </a:ext>
            </a:extLst>
          </p:cNvPr>
          <p:cNvSpPr>
            <a:spLocks noGrp="1"/>
          </p:cNvSpPr>
          <p:nvPr>
            <p:ph type="title"/>
          </p:nvPr>
        </p:nvSpPr>
        <p:spPr/>
        <p:txBody>
          <a:bodyPr>
            <a:normAutofit fontScale="90000"/>
          </a:bodyPr>
          <a:lstStyle/>
          <a:p>
            <a:pPr algn="ctr"/>
            <a:br>
              <a:rPr lang="en-US" sz="4000" b="1" dirty="0">
                <a:solidFill>
                  <a:schemeClr val="bg2">
                    <a:lumMod val="25000"/>
                  </a:schemeClr>
                </a:solidFill>
              </a:rPr>
            </a:br>
            <a:r>
              <a:rPr lang="en-US" sz="4000" b="1" dirty="0">
                <a:solidFill>
                  <a:schemeClr val="bg2">
                    <a:lumMod val="25000"/>
                  </a:schemeClr>
                </a:solidFill>
              </a:rPr>
              <a:t>OTHER CASES</a:t>
            </a:r>
            <a:br>
              <a:rPr lang="en-US" dirty="0"/>
            </a:br>
            <a:endParaRPr lang="en-US" dirty="0"/>
          </a:p>
        </p:txBody>
      </p:sp>
    </p:spTree>
    <p:extLst>
      <p:ext uri="{BB962C8B-B14F-4D97-AF65-F5344CB8AC3E}">
        <p14:creationId xmlns:p14="http://schemas.microsoft.com/office/powerpoint/2010/main" val="107647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8F2E3-9060-4F18-AA43-651D3F596F5E}"/>
              </a:ext>
            </a:extLst>
          </p:cNvPr>
          <p:cNvSpPr>
            <a:spLocks noGrp="1"/>
          </p:cNvSpPr>
          <p:nvPr>
            <p:ph idx="1"/>
          </p:nvPr>
        </p:nvSpPr>
        <p:spPr/>
        <p:txBody>
          <a:bodyPr>
            <a:normAutofit/>
          </a:bodyPr>
          <a:lstStyle/>
          <a:p>
            <a:r>
              <a:rPr lang="en-US" sz="2800" b="1" dirty="0">
                <a:solidFill>
                  <a:schemeClr val="bg2">
                    <a:lumMod val="25000"/>
                  </a:schemeClr>
                </a:solidFill>
              </a:rPr>
              <a:t>Patient 2010:  </a:t>
            </a:r>
            <a:r>
              <a:rPr lang="en-US" sz="2800" dirty="0">
                <a:solidFill>
                  <a:schemeClr val="bg2">
                    <a:lumMod val="25000"/>
                  </a:schemeClr>
                </a:solidFill>
              </a:rPr>
              <a:t>age: Teenager</a:t>
            </a:r>
          </a:p>
          <a:p>
            <a:r>
              <a:rPr lang="en-US" sz="2800" dirty="0">
                <a:solidFill>
                  <a:schemeClr val="bg2">
                    <a:lumMod val="25000"/>
                  </a:schemeClr>
                </a:solidFill>
              </a:rPr>
              <a:t>Cause of Claim:  Eye injury</a:t>
            </a:r>
          </a:p>
          <a:p>
            <a:pPr marL="0" indent="0">
              <a:buNone/>
            </a:pPr>
            <a:endParaRPr lang="en-US" dirty="0">
              <a:solidFill>
                <a:srgbClr val="000A81"/>
              </a:solidFill>
            </a:endParaRPr>
          </a:p>
        </p:txBody>
      </p:sp>
      <p:sp>
        <p:nvSpPr>
          <p:cNvPr id="3" name="Title 2">
            <a:extLst>
              <a:ext uri="{FF2B5EF4-FFF2-40B4-BE49-F238E27FC236}">
                <a16:creationId xmlns:a16="http://schemas.microsoft.com/office/drawing/2014/main" id="{A77531B2-AC69-44A6-9433-7CBADBB1A402}"/>
              </a:ext>
            </a:extLst>
          </p:cNvPr>
          <p:cNvSpPr>
            <a:spLocks noGrp="1"/>
          </p:cNvSpPr>
          <p:nvPr>
            <p:ph type="title"/>
          </p:nvPr>
        </p:nvSpPr>
        <p:spPr/>
        <p:txBody>
          <a:bodyPr/>
          <a:lstStyle/>
          <a:p>
            <a:pPr algn="ctr"/>
            <a:r>
              <a:rPr lang="en-US" sz="3600" b="1" dirty="0">
                <a:solidFill>
                  <a:schemeClr val="bg2">
                    <a:lumMod val="25000"/>
                  </a:schemeClr>
                </a:solidFill>
              </a:rPr>
              <a:t>OTHER CASES</a:t>
            </a:r>
            <a:br>
              <a:rPr lang="en-US" dirty="0"/>
            </a:br>
            <a:endParaRPr lang="en-US" dirty="0"/>
          </a:p>
        </p:txBody>
      </p:sp>
      <p:pic>
        <p:nvPicPr>
          <p:cNvPr id="7" name="Picture 6" descr="A close up of a persons eye&#10;&#10;Description automatically generated">
            <a:extLst>
              <a:ext uri="{FF2B5EF4-FFF2-40B4-BE49-F238E27FC236}">
                <a16:creationId xmlns:a16="http://schemas.microsoft.com/office/drawing/2014/main" id="{E56D9583-0530-4287-83BF-EE1C074EA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836" y="2679964"/>
            <a:ext cx="4572328" cy="2964264"/>
          </a:xfrm>
          <a:prstGeom prst="rect">
            <a:avLst/>
          </a:prstGeom>
        </p:spPr>
      </p:pic>
      <p:sp>
        <p:nvSpPr>
          <p:cNvPr id="10" name="Arrow: Left 9">
            <a:extLst>
              <a:ext uri="{FF2B5EF4-FFF2-40B4-BE49-F238E27FC236}">
                <a16:creationId xmlns:a16="http://schemas.microsoft.com/office/drawing/2014/main" id="{5BBB0EC9-6BB6-4E85-A275-9A85C6989B90}"/>
              </a:ext>
            </a:extLst>
          </p:cNvPr>
          <p:cNvSpPr/>
          <p:nvPr/>
        </p:nvSpPr>
        <p:spPr>
          <a:xfrm>
            <a:off x="7230438" y="4267200"/>
            <a:ext cx="1129955" cy="2033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3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8F2E3-9060-4F18-AA43-651D3F596F5E}"/>
              </a:ext>
            </a:extLst>
          </p:cNvPr>
          <p:cNvSpPr>
            <a:spLocks noGrp="1"/>
          </p:cNvSpPr>
          <p:nvPr>
            <p:ph idx="1"/>
          </p:nvPr>
        </p:nvSpPr>
        <p:spPr/>
        <p:txBody>
          <a:bodyPr>
            <a:normAutofit/>
          </a:bodyPr>
          <a:lstStyle/>
          <a:p>
            <a:r>
              <a:rPr lang="en-US" sz="3200" b="1" dirty="0">
                <a:solidFill>
                  <a:schemeClr val="bg2">
                    <a:lumMod val="25000"/>
                  </a:schemeClr>
                </a:solidFill>
              </a:rPr>
              <a:t>Patient 2010:</a:t>
            </a:r>
          </a:p>
          <a:p>
            <a:r>
              <a:rPr lang="en-US" sz="3200" dirty="0">
                <a:solidFill>
                  <a:schemeClr val="bg2">
                    <a:lumMod val="25000"/>
                  </a:schemeClr>
                </a:solidFill>
              </a:rPr>
              <a:t>Cause of Claim:  Eye injury</a:t>
            </a:r>
          </a:p>
          <a:p>
            <a:pPr lvl="1">
              <a:buClr>
                <a:srgbClr val="31B6FD"/>
              </a:buClr>
            </a:pPr>
            <a:r>
              <a:rPr lang="en-US" sz="2800" dirty="0">
                <a:solidFill>
                  <a:schemeClr val="bg2">
                    <a:lumMod val="25000"/>
                  </a:schemeClr>
                </a:solidFill>
              </a:rPr>
              <a:t>Assistant was cutting an archwire to size</a:t>
            </a:r>
          </a:p>
          <a:p>
            <a:pPr lvl="1">
              <a:buClr>
                <a:srgbClr val="31B6FD"/>
              </a:buClr>
            </a:pPr>
            <a:r>
              <a:rPr lang="en-US" sz="2800" dirty="0">
                <a:solidFill>
                  <a:schemeClr val="bg2">
                    <a:lumMod val="25000"/>
                  </a:schemeClr>
                </a:solidFill>
              </a:rPr>
              <a:t>Assistant accidently dropped the sharp cutting instrument striking the cornea of the patient’s eye resulting in substantial injury</a:t>
            </a:r>
          </a:p>
          <a:p>
            <a:pPr lvl="1">
              <a:buClr>
                <a:srgbClr val="31B6FD"/>
              </a:buClr>
            </a:pPr>
            <a:r>
              <a:rPr lang="en-US" sz="2800" dirty="0">
                <a:solidFill>
                  <a:schemeClr val="bg2">
                    <a:lumMod val="25000"/>
                  </a:schemeClr>
                </a:solidFill>
              </a:rPr>
              <a:t>Corneal abrasions/injuries are very painful</a:t>
            </a:r>
          </a:p>
          <a:p>
            <a:pPr lvl="1">
              <a:buClr>
                <a:srgbClr val="31B6FD"/>
              </a:buClr>
            </a:pPr>
            <a:r>
              <a:rPr lang="en-US" sz="2800" dirty="0">
                <a:solidFill>
                  <a:schemeClr val="bg2">
                    <a:lumMod val="25000"/>
                  </a:schemeClr>
                </a:solidFill>
              </a:rPr>
              <a:t>The case settled for over $100,000</a:t>
            </a:r>
          </a:p>
          <a:p>
            <a:pPr marL="301943" lvl="1" indent="0">
              <a:buClr>
                <a:srgbClr val="31B6FD"/>
              </a:buClr>
              <a:buNone/>
            </a:pPr>
            <a:endParaRPr lang="en-US" sz="2800" dirty="0">
              <a:solidFill>
                <a:srgbClr val="000A81"/>
              </a:solidFill>
            </a:endParaRPr>
          </a:p>
          <a:p>
            <a:pPr marL="0" lvl="0" indent="0">
              <a:buClr>
                <a:srgbClr val="31B6FD"/>
              </a:buClr>
              <a:buNone/>
            </a:pPr>
            <a:endParaRPr lang="en-US" sz="2800" dirty="0">
              <a:solidFill>
                <a:srgbClr val="000A81"/>
              </a:solidFill>
            </a:endParaRPr>
          </a:p>
          <a:p>
            <a:pPr marL="301943" lvl="1" indent="0">
              <a:buNone/>
            </a:pPr>
            <a:endParaRPr lang="en-US" sz="2400" dirty="0">
              <a:solidFill>
                <a:srgbClr val="000A81"/>
              </a:solidFill>
            </a:endParaRPr>
          </a:p>
          <a:p>
            <a:pPr marL="0" indent="0">
              <a:buNone/>
            </a:pPr>
            <a:endParaRPr lang="en-US" dirty="0">
              <a:solidFill>
                <a:srgbClr val="000A81"/>
              </a:solidFill>
            </a:endParaRPr>
          </a:p>
        </p:txBody>
      </p:sp>
      <p:sp>
        <p:nvSpPr>
          <p:cNvPr id="3" name="Title 2">
            <a:extLst>
              <a:ext uri="{FF2B5EF4-FFF2-40B4-BE49-F238E27FC236}">
                <a16:creationId xmlns:a16="http://schemas.microsoft.com/office/drawing/2014/main" id="{A77531B2-AC69-44A6-9433-7CBADBB1A402}"/>
              </a:ext>
            </a:extLst>
          </p:cNvPr>
          <p:cNvSpPr>
            <a:spLocks noGrp="1"/>
          </p:cNvSpPr>
          <p:nvPr>
            <p:ph type="title"/>
          </p:nvPr>
        </p:nvSpPr>
        <p:spPr/>
        <p:txBody>
          <a:bodyPr>
            <a:normAutofit fontScale="90000"/>
          </a:bodyPr>
          <a:lstStyle/>
          <a:p>
            <a:pPr algn="ctr"/>
            <a:br>
              <a:rPr lang="en-US" sz="4000" b="1" dirty="0">
                <a:solidFill>
                  <a:schemeClr val="bg2">
                    <a:lumMod val="25000"/>
                  </a:schemeClr>
                </a:solidFill>
              </a:rPr>
            </a:br>
            <a:r>
              <a:rPr lang="en-US" sz="4000" b="1" dirty="0">
                <a:solidFill>
                  <a:schemeClr val="bg2">
                    <a:lumMod val="25000"/>
                  </a:schemeClr>
                </a:solidFill>
              </a:rPr>
              <a:t>OTHER CASES</a:t>
            </a:r>
            <a:br>
              <a:rPr lang="en-US" dirty="0"/>
            </a:br>
            <a:endParaRPr lang="en-US" dirty="0"/>
          </a:p>
        </p:txBody>
      </p:sp>
    </p:spTree>
    <p:extLst>
      <p:ext uri="{BB962C8B-B14F-4D97-AF65-F5344CB8AC3E}">
        <p14:creationId xmlns:p14="http://schemas.microsoft.com/office/powerpoint/2010/main" val="32781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8F2E3-9060-4F18-AA43-651D3F596F5E}"/>
              </a:ext>
            </a:extLst>
          </p:cNvPr>
          <p:cNvSpPr>
            <a:spLocks noGrp="1"/>
          </p:cNvSpPr>
          <p:nvPr>
            <p:ph idx="1"/>
          </p:nvPr>
        </p:nvSpPr>
        <p:spPr>
          <a:xfrm>
            <a:off x="700035" y="1795306"/>
            <a:ext cx="10972800" cy="4191000"/>
          </a:xfrm>
        </p:spPr>
        <p:txBody>
          <a:bodyPr>
            <a:normAutofit/>
          </a:bodyPr>
          <a:lstStyle/>
          <a:p>
            <a:pPr marL="0" indent="0">
              <a:buNone/>
            </a:pPr>
            <a:endParaRPr lang="en-US" sz="3200" dirty="0"/>
          </a:p>
          <a:p>
            <a:pPr marL="0" indent="0" algn="ctr">
              <a:buNone/>
            </a:pPr>
            <a:r>
              <a:rPr lang="en-US" sz="3200" b="1" dirty="0"/>
              <a:t>What did our insured fail to do?</a:t>
            </a:r>
          </a:p>
          <a:p>
            <a:pPr marL="0" indent="0" algn="ctr">
              <a:buNone/>
            </a:pPr>
            <a:endParaRPr lang="en-US" sz="3200" b="1" dirty="0"/>
          </a:p>
          <a:p>
            <a:pPr lvl="1" algn="ctr"/>
            <a:r>
              <a:rPr lang="en-US" sz="3200" u="sng" dirty="0">
                <a:solidFill>
                  <a:schemeClr val="tx2"/>
                </a:solidFill>
              </a:rPr>
              <a:t>Failure to wear eye protection</a:t>
            </a:r>
          </a:p>
          <a:p>
            <a:pPr marL="301943" lvl="1" indent="0">
              <a:buNone/>
            </a:pPr>
            <a:endParaRPr lang="en-US" sz="2800" dirty="0">
              <a:solidFill>
                <a:srgbClr val="000A81"/>
              </a:solidFill>
            </a:endParaRPr>
          </a:p>
          <a:p>
            <a:pPr marL="0" lvl="0" indent="0">
              <a:buClr>
                <a:srgbClr val="31B6FD"/>
              </a:buClr>
              <a:buNone/>
            </a:pPr>
            <a:endParaRPr lang="en-US" sz="3200" dirty="0">
              <a:solidFill>
                <a:srgbClr val="000A81"/>
              </a:solidFill>
            </a:endParaRPr>
          </a:p>
          <a:p>
            <a:pPr marL="301943" lvl="1" indent="0">
              <a:buNone/>
            </a:pPr>
            <a:endParaRPr lang="en-US" sz="2400" dirty="0">
              <a:solidFill>
                <a:srgbClr val="000A81"/>
              </a:solidFill>
            </a:endParaRPr>
          </a:p>
          <a:p>
            <a:pPr marL="0" indent="0">
              <a:buNone/>
            </a:pPr>
            <a:endParaRPr lang="en-US" dirty="0">
              <a:solidFill>
                <a:srgbClr val="000A81"/>
              </a:solidFill>
            </a:endParaRPr>
          </a:p>
        </p:txBody>
      </p:sp>
      <p:sp>
        <p:nvSpPr>
          <p:cNvPr id="3" name="Title 2">
            <a:extLst>
              <a:ext uri="{FF2B5EF4-FFF2-40B4-BE49-F238E27FC236}">
                <a16:creationId xmlns:a16="http://schemas.microsoft.com/office/drawing/2014/main" id="{A77531B2-AC69-44A6-9433-7CBADBB1A402}"/>
              </a:ext>
            </a:extLst>
          </p:cNvPr>
          <p:cNvSpPr>
            <a:spLocks noGrp="1"/>
          </p:cNvSpPr>
          <p:nvPr>
            <p:ph type="title"/>
          </p:nvPr>
        </p:nvSpPr>
        <p:spPr/>
        <p:txBody>
          <a:bodyPr>
            <a:normAutofit fontScale="90000"/>
          </a:bodyPr>
          <a:lstStyle/>
          <a:p>
            <a:pPr algn="ctr"/>
            <a:br>
              <a:rPr lang="en-US" sz="4000" b="1" dirty="0">
                <a:solidFill>
                  <a:schemeClr val="tx2"/>
                </a:solidFill>
              </a:rPr>
            </a:br>
            <a:r>
              <a:rPr lang="en-US" sz="4000" b="1" dirty="0">
                <a:solidFill>
                  <a:schemeClr val="tx2"/>
                </a:solidFill>
              </a:rPr>
              <a:t>OTHER CASES</a:t>
            </a:r>
            <a:br>
              <a:rPr lang="en-US" dirty="0"/>
            </a:br>
            <a:endParaRPr lang="en-US" dirty="0"/>
          </a:p>
        </p:txBody>
      </p:sp>
    </p:spTree>
    <p:extLst>
      <p:ext uri="{BB962C8B-B14F-4D97-AF65-F5344CB8AC3E}">
        <p14:creationId xmlns:p14="http://schemas.microsoft.com/office/powerpoint/2010/main" val="387872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5927D68-5894-4F41-A264-8B8784E722D8}"/>
              </a:ext>
            </a:extLst>
          </p:cNvPr>
          <p:cNvPicPr>
            <a:picLocks noGrp="1" noChangeAspect="1"/>
          </p:cNvPicPr>
          <p:nvPr>
            <p:ph idx="1"/>
          </p:nvPr>
        </p:nvPicPr>
        <p:blipFill>
          <a:blip r:embed="rId3"/>
          <a:stretch>
            <a:fillRect/>
          </a:stretch>
        </p:blipFill>
        <p:spPr>
          <a:xfrm>
            <a:off x="2434217" y="1463710"/>
            <a:ext cx="6579987" cy="4191000"/>
          </a:xfrm>
          <a:prstGeom prst="rect">
            <a:avLst/>
          </a:prstGeom>
        </p:spPr>
      </p:pic>
      <p:sp>
        <p:nvSpPr>
          <p:cNvPr id="3" name="Title 2">
            <a:extLst>
              <a:ext uri="{FF2B5EF4-FFF2-40B4-BE49-F238E27FC236}">
                <a16:creationId xmlns:a16="http://schemas.microsoft.com/office/drawing/2014/main" id="{59224049-BB83-4D26-B662-6D00822BEE74}"/>
              </a:ext>
            </a:extLst>
          </p:cNvPr>
          <p:cNvSpPr>
            <a:spLocks noGrp="1"/>
          </p:cNvSpPr>
          <p:nvPr>
            <p:ph type="title"/>
          </p:nvPr>
        </p:nvSpPr>
        <p:spPr/>
        <p:txBody>
          <a:bodyPr>
            <a:normAutofit/>
          </a:bodyPr>
          <a:lstStyle/>
          <a:p>
            <a:pPr algn="ctr"/>
            <a:r>
              <a:rPr lang="en-US" sz="4400" b="1" dirty="0">
                <a:solidFill>
                  <a:schemeClr val="tx2"/>
                </a:solidFill>
                <a:latin typeface="+mn-lt"/>
                <a:cs typeface="+mj-cs"/>
              </a:rPr>
              <a:t>You must wear Protective Eyewear!</a:t>
            </a:r>
            <a:endParaRPr lang="en-US" sz="2800" b="1" dirty="0">
              <a:solidFill>
                <a:schemeClr val="tx2"/>
              </a:solidFill>
              <a:latin typeface="+mn-lt"/>
            </a:endParaRPr>
          </a:p>
        </p:txBody>
      </p:sp>
    </p:spTree>
    <p:extLst>
      <p:ext uri="{BB962C8B-B14F-4D97-AF65-F5344CB8AC3E}">
        <p14:creationId xmlns:p14="http://schemas.microsoft.com/office/powerpoint/2010/main" val="27370386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04086"/>
            <a:ext cx="10972800" cy="4191000"/>
          </a:xfrm>
        </p:spPr>
        <p:txBody>
          <a:bodyPr>
            <a:normAutofit fontScale="70000" lnSpcReduction="20000"/>
          </a:bodyPr>
          <a:lstStyle/>
          <a:p>
            <a:pPr marL="0" indent="0" algn="ctr">
              <a:buNone/>
            </a:pPr>
            <a:endParaRPr lang="en-US" dirty="0"/>
          </a:p>
          <a:p>
            <a:pPr marL="0" indent="0" algn="ctr">
              <a:buNone/>
            </a:pPr>
            <a:r>
              <a:rPr lang="en-US" sz="34400" b="1" dirty="0">
                <a:cs typeface="Aharoni" panose="02010803020104030203" pitchFamily="2" charset="-79"/>
              </a:rPr>
              <a:t>?</a:t>
            </a:r>
          </a:p>
          <a:p>
            <a:pPr marL="0" indent="0" algn="ctr">
              <a:buNone/>
            </a:pPr>
            <a:endParaRPr lang="en-US" sz="34400" b="1" dirty="0">
              <a:latin typeface="+mj-lt"/>
              <a:cs typeface="Aharoni" panose="02010803020104030203" pitchFamily="2" charset="-79"/>
            </a:endParaRPr>
          </a:p>
        </p:txBody>
      </p:sp>
      <p:sp>
        <p:nvSpPr>
          <p:cNvPr id="2" name="Title 1"/>
          <p:cNvSpPr>
            <a:spLocks noGrp="1"/>
          </p:cNvSpPr>
          <p:nvPr>
            <p:ph type="title"/>
          </p:nvPr>
        </p:nvSpPr>
        <p:spPr>
          <a:xfrm>
            <a:off x="406400" y="0"/>
            <a:ext cx="11176000" cy="1804086"/>
          </a:xfrm>
        </p:spPr>
        <p:txBody>
          <a:bodyPr>
            <a:noAutofit/>
          </a:bodyPr>
          <a:lstStyle/>
          <a:p>
            <a:pPr algn="ctr"/>
            <a:r>
              <a:rPr lang="en-US" sz="4000" b="1" dirty="0">
                <a:solidFill>
                  <a:schemeClr val="tx2"/>
                </a:solidFill>
                <a:latin typeface="Franklin Gothic Book" panose="020B0503020102020204" pitchFamily="34" charset="0"/>
              </a:rPr>
              <a:t>WHAT CAN I DO TO PROTECT MYSELF</a:t>
            </a:r>
            <a:br>
              <a:rPr lang="en-US" sz="4000" b="1" dirty="0">
                <a:solidFill>
                  <a:schemeClr val="tx2"/>
                </a:solidFill>
                <a:latin typeface="Franklin Gothic Book" panose="020B0503020102020204" pitchFamily="34" charset="0"/>
              </a:rPr>
            </a:br>
            <a:r>
              <a:rPr lang="en-US" sz="4000" b="1" dirty="0">
                <a:solidFill>
                  <a:schemeClr val="tx2"/>
                </a:solidFill>
                <a:latin typeface="Franklin Gothic Book" panose="020B0503020102020204" pitchFamily="34" charset="0"/>
              </a:rPr>
              <a:t>or</a:t>
            </a:r>
            <a:br>
              <a:rPr lang="en-US" sz="4000" dirty="0">
                <a:solidFill>
                  <a:schemeClr val="tx2"/>
                </a:solidFill>
                <a:latin typeface="Franklin Gothic Medium" panose="020B0603020102020204" pitchFamily="34" charset="0"/>
              </a:rPr>
            </a:br>
            <a:r>
              <a:rPr lang="en-US" sz="4000" b="1" dirty="0">
                <a:solidFill>
                  <a:schemeClr val="tx2"/>
                </a:solidFill>
                <a:latin typeface="Franklin Gothic Book" panose="020B0503020102020204" pitchFamily="34" charset="0"/>
              </a:rPr>
              <a:t>HOW CAN I AVOID A LAWSUIT??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682" y="2590800"/>
            <a:ext cx="2439851" cy="3124200"/>
          </a:xfrm>
          <a:prstGeom prst="rect">
            <a:avLst/>
          </a:prstGeom>
        </p:spPr>
      </p:pic>
      <p:sp>
        <p:nvSpPr>
          <p:cNvPr id="5" name="TextBox 4">
            <a:extLst>
              <a:ext uri="{FF2B5EF4-FFF2-40B4-BE49-F238E27FC236}">
                <a16:creationId xmlns:a16="http://schemas.microsoft.com/office/drawing/2014/main" id="{9445D57C-19F9-40D3-BF51-3136ABDCD45F}"/>
              </a:ext>
            </a:extLst>
          </p:cNvPr>
          <p:cNvSpPr txBox="1"/>
          <p:nvPr/>
        </p:nvSpPr>
        <p:spPr>
          <a:xfrm>
            <a:off x="7521734" y="2590800"/>
            <a:ext cx="3875314" cy="3293209"/>
          </a:xfrm>
          <a:prstGeom prst="rect">
            <a:avLst/>
          </a:prstGeom>
          <a:noFill/>
        </p:spPr>
        <p:txBody>
          <a:bodyPr wrap="square" rtlCol="0">
            <a:spAutoFit/>
          </a:bodyPr>
          <a:lstStyle/>
          <a:p>
            <a:r>
              <a:rPr lang="en-US" sz="2800" dirty="0">
                <a:solidFill>
                  <a:schemeClr val="tx2"/>
                </a:solidFill>
              </a:rPr>
              <a:t>No 100% Protection</a:t>
            </a:r>
          </a:p>
          <a:p>
            <a:endParaRPr lang="en-US" sz="2000" dirty="0">
              <a:solidFill>
                <a:schemeClr val="tx2"/>
              </a:solidFill>
            </a:endParaRPr>
          </a:p>
          <a:p>
            <a:r>
              <a:rPr lang="en-US" sz="2800" dirty="0">
                <a:solidFill>
                  <a:schemeClr val="tx2"/>
                </a:solidFill>
              </a:rPr>
              <a:t>There are things you can do to reduce risk</a:t>
            </a:r>
          </a:p>
          <a:p>
            <a:endParaRPr lang="en-US" sz="2000" dirty="0">
              <a:solidFill>
                <a:schemeClr val="tx2"/>
              </a:solidFill>
            </a:endParaRPr>
          </a:p>
          <a:p>
            <a:r>
              <a:rPr lang="en-US" sz="2800" dirty="0">
                <a:solidFill>
                  <a:schemeClr val="tx2"/>
                </a:solidFill>
              </a:rPr>
              <a:t>Don’t be guilty of “failure to do </a:t>
            </a:r>
          </a:p>
          <a:p>
            <a:r>
              <a:rPr lang="en-US" sz="2800" dirty="0">
                <a:solidFill>
                  <a:schemeClr val="tx2"/>
                </a:solidFill>
              </a:rPr>
              <a:t>  something”</a:t>
            </a:r>
          </a:p>
        </p:txBody>
      </p:sp>
    </p:spTree>
    <p:extLst>
      <p:ext uri="{BB962C8B-B14F-4D97-AF65-F5344CB8AC3E}">
        <p14:creationId xmlns:p14="http://schemas.microsoft.com/office/powerpoint/2010/main" val="217850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barn(inVertical)">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685801"/>
            <a:ext cx="7924800" cy="3139321"/>
          </a:xfrm>
          <a:prstGeom prst="rect">
            <a:avLst/>
          </a:prstGeom>
          <a:noFill/>
        </p:spPr>
        <p:txBody>
          <a:bodyPr wrap="square" rtlCol="0">
            <a:spAutoFit/>
          </a:bodyPr>
          <a:lstStyle/>
          <a:p>
            <a:pPr>
              <a:defRPr/>
            </a:pPr>
            <a:endParaRPr lang="en-US" dirty="0">
              <a:solidFill>
                <a:prstClr val="black"/>
              </a:solidFill>
              <a:latin typeface="Franklin Gothic Book"/>
            </a:endParaRPr>
          </a:p>
          <a:p>
            <a:pPr algn="ctr">
              <a:defRPr/>
            </a:pPr>
            <a:r>
              <a:rPr lang="en-US" sz="3600" dirty="0">
                <a:solidFill>
                  <a:schemeClr val="bg2">
                    <a:lumMod val="25000"/>
                  </a:schemeClr>
                </a:solidFill>
                <a:latin typeface="Franklin Gothic Book"/>
              </a:rPr>
              <a:t>AND THE WORST THING OF ALL</a:t>
            </a:r>
          </a:p>
          <a:p>
            <a:pPr algn="ctr">
              <a:defRPr/>
            </a:pPr>
            <a:endParaRPr lang="en-US" sz="3200" dirty="0">
              <a:solidFill>
                <a:schemeClr val="bg2">
                  <a:lumMod val="25000"/>
                </a:schemeClr>
              </a:solidFill>
              <a:latin typeface="Franklin Gothic Book"/>
            </a:endParaRPr>
          </a:p>
          <a:p>
            <a:pPr algn="ctr">
              <a:defRPr/>
            </a:pPr>
            <a:endParaRPr lang="en-US" sz="3200" dirty="0">
              <a:solidFill>
                <a:schemeClr val="bg2">
                  <a:lumMod val="25000"/>
                </a:schemeClr>
              </a:solidFill>
              <a:latin typeface="Franklin Gothic Book"/>
            </a:endParaRPr>
          </a:p>
          <a:p>
            <a:pPr algn="ctr">
              <a:defRPr/>
            </a:pPr>
            <a:endParaRPr lang="en-US" sz="3200" dirty="0">
              <a:solidFill>
                <a:schemeClr val="bg2">
                  <a:lumMod val="25000"/>
                </a:schemeClr>
              </a:solidFill>
              <a:latin typeface="Franklin Gothic Book"/>
            </a:endParaRPr>
          </a:p>
          <a:p>
            <a:pPr algn="ctr">
              <a:defRPr/>
            </a:pPr>
            <a:r>
              <a:rPr lang="en-US" sz="4800" dirty="0">
                <a:solidFill>
                  <a:schemeClr val="bg2">
                    <a:lumMod val="25000"/>
                  </a:schemeClr>
                </a:solidFill>
                <a:latin typeface="Franklin Gothic Book"/>
              </a:rPr>
              <a:t>YOU COULD HAVE AVOIDED IT</a:t>
            </a:r>
          </a:p>
        </p:txBody>
      </p:sp>
    </p:spTree>
    <p:extLst>
      <p:ext uri="{BB962C8B-B14F-4D97-AF65-F5344CB8AC3E}">
        <p14:creationId xmlns:p14="http://schemas.microsoft.com/office/powerpoint/2010/main" val="42703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ound, outdoor, person, green&#10;&#10;Description generated with very high confidence">
            <a:extLst>
              <a:ext uri="{FF2B5EF4-FFF2-40B4-BE49-F238E27FC236}">
                <a16:creationId xmlns:a16="http://schemas.microsoft.com/office/drawing/2014/main" id="{1BAC5E9C-2EFD-40BE-ADB5-2D471BE1E8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455" y="1335434"/>
            <a:ext cx="6019800" cy="4497813"/>
          </a:xfrm>
        </p:spPr>
      </p:pic>
      <p:sp>
        <p:nvSpPr>
          <p:cNvPr id="3" name="Title 2"/>
          <p:cNvSpPr>
            <a:spLocks noGrp="1"/>
          </p:cNvSpPr>
          <p:nvPr>
            <p:ph type="title"/>
          </p:nvPr>
        </p:nvSpPr>
        <p:spPr/>
        <p:txBody>
          <a:bodyPr/>
          <a:lstStyle/>
          <a:p>
            <a:pPr algn="ctr"/>
            <a:r>
              <a:rPr lang="en-US" b="1" dirty="0">
                <a:solidFill>
                  <a:schemeClr val="tx2"/>
                </a:solidFill>
                <a:latin typeface="Franklin Gothic Book" panose="020B0503020102020204" pitchFamily="34" charset="0"/>
              </a:rPr>
              <a:t>BACK TO BASICS: What can I do to Protect Myself?</a:t>
            </a:r>
          </a:p>
        </p:txBody>
      </p:sp>
      <p:sp>
        <p:nvSpPr>
          <p:cNvPr id="4" name="TextBox 3">
            <a:extLst>
              <a:ext uri="{FF2B5EF4-FFF2-40B4-BE49-F238E27FC236}">
                <a16:creationId xmlns:a16="http://schemas.microsoft.com/office/drawing/2014/main" id="{6736653C-AF15-44FD-B16A-C97727CB2CF0}"/>
              </a:ext>
            </a:extLst>
          </p:cNvPr>
          <p:cNvSpPr txBox="1"/>
          <p:nvPr/>
        </p:nvSpPr>
        <p:spPr>
          <a:xfrm>
            <a:off x="7998487" y="2476344"/>
            <a:ext cx="3664299" cy="2554545"/>
          </a:xfrm>
          <a:prstGeom prst="rect">
            <a:avLst/>
          </a:prstGeom>
          <a:noFill/>
        </p:spPr>
        <p:txBody>
          <a:bodyPr wrap="square" rtlCol="0">
            <a:spAutoFit/>
          </a:bodyPr>
          <a:lstStyle/>
          <a:p>
            <a:r>
              <a:rPr lang="en-US" sz="2800" dirty="0">
                <a:solidFill>
                  <a:schemeClr val="tx2"/>
                </a:solidFill>
              </a:rPr>
              <a:t>Don’t bury your head in the sand!</a:t>
            </a:r>
          </a:p>
          <a:p>
            <a:endParaRPr lang="en-US" sz="2000" dirty="0">
              <a:solidFill>
                <a:schemeClr val="tx2"/>
              </a:solidFill>
            </a:endParaRPr>
          </a:p>
          <a:p>
            <a:r>
              <a:rPr lang="en-US" sz="2800" dirty="0">
                <a:solidFill>
                  <a:schemeClr val="tx2"/>
                </a:solidFill>
              </a:rPr>
              <a:t>Be proactive: </a:t>
            </a:r>
            <a:r>
              <a:rPr lang="en-US" sz="2800" u="sng" dirty="0">
                <a:solidFill>
                  <a:schemeClr val="tx2"/>
                </a:solidFill>
              </a:rPr>
              <a:t>use what you know as a dentist to protect yourself</a:t>
            </a:r>
          </a:p>
        </p:txBody>
      </p:sp>
    </p:spTree>
    <p:extLst>
      <p:ext uri="{BB962C8B-B14F-4D97-AF65-F5344CB8AC3E}">
        <p14:creationId xmlns:p14="http://schemas.microsoft.com/office/powerpoint/2010/main" val="424167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333500"/>
            <a:ext cx="10972800" cy="4191000"/>
          </a:xfrm>
        </p:spPr>
        <p:txBody>
          <a:bodyPr>
            <a:noAutofit/>
          </a:bodyPr>
          <a:lstStyle/>
          <a:p>
            <a:pPr lvl="1">
              <a:buFont typeface="Wingdings" panose="05000000000000000000" pitchFamily="2" charset="2"/>
              <a:buChar char="§"/>
            </a:pPr>
            <a:r>
              <a:rPr lang="en-US" sz="2400" dirty="0">
                <a:solidFill>
                  <a:schemeClr val="tx2"/>
                </a:solidFill>
                <a:latin typeface="Franklin Gothic Book" panose="020B0503020102020204" pitchFamily="34" charset="0"/>
              </a:rPr>
              <a:t>Thorough medical and dental history</a:t>
            </a:r>
          </a:p>
          <a:p>
            <a:pPr lvl="1">
              <a:buFont typeface="Wingdings" panose="05000000000000000000" pitchFamily="2" charset="2"/>
              <a:buChar char="§"/>
            </a:pPr>
            <a:r>
              <a:rPr lang="en-US" sz="2400" dirty="0">
                <a:solidFill>
                  <a:schemeClr val="tx2"/>
                </a:solidFill>
                <a:latin typeface="Franklin Gothic Book" panose="020B0503020102020204" pitchFamily="34" charset="0"/>
              </a:rPr>
              <a:t>Thorough examination and document the chief complaint</a:t>
            </a:r>
          </a:p>
          <a:p>
            <a:pPr lvl="1">
              <a:buFont typeface="Wingdings" panose="05000000000000000000" pitchFamily="2" charset="2"/>
              <a:buChar char="§"/>
            </a:pPr>
            <a:r>
              <a:rPr lang="en-US" sz="2400" dirty="0">
                <a:solidFill>
                  <a:schemeClr val="tx2"/>
                </a:solidFill>
                <a:latin typeface="Franklin Gothic Book" panose="020B0503020102020204" pitchFamily="34" charset="0"/>
              </a:rPr>
              <a:t>Good quality photos, images (ceph, pano, CBCT), models</a:t>
            </a:r>
          </a:p>
          <a:p>
            <a:pPr lvl="1">
              <a:buFont typeface="Wingdings" panose="05000000000000000000" pitchFamily="2" charset="2"/>
              <a:buChar char="§"/>
            </a:pPr>
            <a:r>
              <a:rPr lang="en-US" sz="2400" dirty="0">
                <a:solidFill>
                  <a:schemeClr val="tx2"/>
                </a:solidFill>
                <a:latin typeface="Franklin Gothic Book" panose="020B0503020102020204" pitchFamily="34" charset="0"/>
              </a:rPr>
              <a:t>READ THE XRAY IMAGES!</a:t>
            </a:r>
          </a:p>
          <a:p>
            <a:pPr lvl="1">
              <a:buFont typeface="Wingdings" panose="05000000000000000000" pitchFamily="2" charset="2"/>
              <a:buChar char="§"/>
            </a:pPr>
            <a:r>
              <a:rPr lang="en-US" sz="2400" dirty="0">
                <a:solidFill>
                  <a:schemeClr val="tx2"/>
                </a:solidFill>
                <a:latin typeface="Franklin Gothic Book" panose="020B0503020102020204" pitchFamily="34" charset="0"/>
              </a:rPr>
              <a:t>Written diagnosis</a:t>
            </a:r>
          </a:p>
          <a:p>
            <a:pPr lvl="1">
              <a:buFont typeface="Wingdings" panose="05000000000000000000" pitchFamily="2" charset="2"/>
              <a:buChar char="§"/>
            </a:pPr>
            <a:r>
              <a:rPr lang="en-US" sz="2400" dirty="0">
                <a:solidFill>
                  <a:schemeClr val="tx2"/>
                </a:solidFill>
                <a:latin typeface="Franklin Gothic Book" panose="020B0503020102020204" pitchFamily="34" charset="0"/>
              </a:rPr>
              <a:t>Written treatment plan</a:t>
            </a:r>
          </a:p>
          <a:p>
            <a:pPr lvl="1">
              <a:buFont typeface="Wingdings" panose="05000000000000000000" pitchFamily="2" charset="2"/>
              <a:buChar char="§"/>
            </a:pPr>
            <a:r>
              <a:rPr lang="en-US" sz="2400" dirty="0">
                <a:solidFill>
                  <a:schemeClr val="tx2"/>
                </a:solidFill>
                <a:latin typeface="Franklin Gothic Book" panose="020B0503020102020204" pitchFamily="34" charset="0"/>
              </a:rPr>
              <a:t>Informed Consent (general and supplemental)</a:t>
            </a:r>
          </a:p>
          <a:p>
            <a:pPr lvl="1">
              <a:buFont typeface="Wingdings" panose="05000000000000000000" pitchFamily="2" charset="2"/>
              <a:buChar char="§"/>
            </a:pPr>
            <a:r>
              <a:rPr lang="en-US" sz="2400" dirty="0">
                <a:solidFill>
                  <a:schemeClr val="tx2"/>
                </a:solidFill>
                <a:latin typeface="Franklin Gothic Book" panose="020B0503020102020204" pitchFamily="34" charset="0"/>
              </a:rPr>
              <a:t>Treatment conference P+A+R+?</a:t>
            </a:r>
          </a:p>
          <a:p>
            <a:pPr lvl="1">
              <a:buFont typeface="Wingdings" panose="05000000000000000000" pitchFamily="2" charset="2"/>
              <a:buChar char="§"/>
            </a:pPr>
            <a:r>
              <a:rPr lang="en-US" sz="2400" dirty="0">
                <a:solidFill>
                  <a:schemeClr val="tx2"/>
                </a:solidFill>
                <a:latin typeface="Franklin Gothic Book" panose="020B0503020102020204" pitchFamily="34" charset="0"/>
              </a:rPr>
              <a:t>Chart notes (legible)</a:t>
            </a:r>
          </a:p>
          <a:p>
            <a:pPr lvl="1">
              <a:buFont typeface="Wingdings" panose="05000000000000000000" pitchFamily="2" charset="2"/>
              <a:buChar char="§"/>
            </a:pPr>
            <a:r>
              <a:rPr lang="en-US" sz="2400" dirty="0">
                <a:solidFill>
                  <a:schemeClr val="tx2"/>
                </a:solidFill>
                <a:latin typeface="Franklin Gothic Book" panose="020B0503020102020204" pitchFamily="34" charset="0"/>
              </a:rPr>
              <a:t>Progress images</a:t>
            </a:r>
          </a:p>
          <a:p>
            <a:pPr lvl="1">
              <a:buFont typeface="Wingdings" panose="05000000000000000000" pitchFamily="2" charset="2"/>
              <a:buChar char="§"/>
            </a:pPr>
            <a:r>
              <a:rPr lang="en-US" sz="2400" dirty="0">
                <a:solidFill>
                  <a:schemeClr val="tx2"/>
                </a:solidFill>
                <a:latin typeface="Franklin Gothic Book" panose="020B0503020102020204" pitchFamily="34" charset="0"/>
              </a:rPr>
              <a:t>Final records</a:t>
            </a:r>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sp>
        <p:nvSpPr>
          <p:cNvPr id="4" name="TextBox 3">
            <a:extLst>
              <a:ext uri="{FF2B5EF4-FFF2-40B4-BE49-F238E27FC236}">
                <a16:creationId xmlns:a16="http://schemas.microsoft.com/office/drawing/2014/main" id="{1D85FD5E-93AA-4B3F-9D9E-14B3364C6FEA}"/>
              </a:ext>
            </a:extLst>
          </p:cNvPr>
          <p:cNvSpPr txBox="1"/>
          <p:nvPr/>
        </p:nvSpPr>
        <p:spPr>
          <a:xfrm>
            <a:off x="7563060" y="3818346"/>
            <a:ext cx="4160018" cy="954107"/>
          </a:xfrm>
          <a:prstGeom prst="rect">
            <a:avLst/>
          </a:prstGeom>
          <a:noFill/>
        </p:spPr>
        <p:txBody>
          <a:bodyPr wrap="square" rtlCol="0">
            <a:spAutoFit/>
          </a:bodyPr>
          <a:lstStyle/>
          <a:p>
            <a:r>
              <a:rPr lang="en-US" sz="2800" dirty="0">
                <a:solidFill>
                  <a:srgbClr val="FF0000"/>
                </a:solidFill>
              </a:rPr>
              <a:t>DON’T FORGET YOU ARE A DENTIST</a:t>
            </a:r>
          </a:p>
        </p:txBody>
      </p:sp>
    </p:spTree>
    <p:extLst>
      <p:ext uri="{BB962C8B-B14F-4D97-AF65-F5344CB8AC3E}">
        <p14:creationId xmlns:p14="http://schemas.microsoft.com/office/powerpoint/2010/main" val="176247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down)">
                                      <p:cBhvr>
                                        <p:cTn id="3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3B6AEA-3A14-45CA-9E7D-E4D0CD509D4A}"/>
              </a:ext>
            </a:extLst>
          </p:cNvPr>
          <p:cNvSpPr>
            <a:spLocks noGrp="1"/>
          </p:cNvSpPr>
          <p:nvPr>
            <p:ph idx="1"/>
          </p:nvPr>
        </p:nvSpPr>
        <p:spPr>
          <a:xfrm>
            <a:off x="609600" y="1365422"/>
            <a:ext cx="10972800" cy="4244546"/>
          </a:xfrm>
        </p:spPr>
        <p:txBody>
          <a:bodyPr>
            <a:normAutofit fontScale="92500" lnSpcReduction="20000"/>
          </a:bodyPr>
          <a:lstStyle/>
          <a:p>
            <a:r>
              <a:rPr lang="en-US" sz="2800" dirty="0"/>
              <a:t>Do a thorough exam, discover the chief complaint and explain the problems you see</a:t>
            </a:r>
          </a:p>
          <a:p>
            <a:r>
              <a:rPr lang="en-US" sz="2800" dirty="0"/>
              <a:t>Take good quality records</a:t>
            </a:r>
          </a:p>
          <a:p>
            <a:r>
              <a:rPr lang="en-US" sz="2800" dirty="0"/>
              <a:t>READ THE XRAYS: Impactions, pathology, existing root resorption, bone loss</a:t>
            </a:r>
          </a:p>
          <a:p>
            <a:r>
              <a:rPr lang="en-US" sz="2800" dirty="0"/>
              <a:t>Adult patients: obtain a written periodontal clearance, if a surgical case refer to an oral surgeon pre-treatment for a consultation</a:t>
            </a:r>
          </a:p>
          <a:p>
            <a:r>
              <a:rPr lang="en-US" sz="2800" dirty="0"/>
              <a:t>Treatment conference: discuss P+A+R+?, and go over the informed consent</a:t>
            </a:r>
          </a:p>
          <a:p>
            <a:r>
              <a:rPr lang="en-US" sz="2800" dirty="0"/>
              <a:t>Progress xrays at least after 1 year, more often if there are impacted teeth, suspected root resorption or periodontal concerns</a:t>
            </a:r>
          </a:p>
          <a:p>
            <a:r>
              <a:rPr lang="en-US" sz="2800" dirty="0"/>
              <a:t>Communicate to the patient and referring dentist</a:t>
            </a:r>
          </a:p>
          <a:p>
            <a:r>
              <a:rPr lang="en-US" sz="2800" dirty="0"/>
              <a:t>Document EVERYTHING in the chart</a:t>
            </a:r>
          </a:p>
          <a:p>
            <a:endParaRPr lang="en-US" dirty="0"/>
          </a:p>
        </p:txBody>
      </p:sp>
      <p:sp>
        <p:nvSpPr>
          <p:cNvPr id="3" name="Title 2">
            <a:extLst>
              <a:ext uri="{FF2B5EF4-FFF2-40B4-BE49-F238E27FC236}">
                <a16:creationId xmlns:a16="http://schemas.microsoft.com/office/drawing/2014/main" id="{CB610A4F-B294-48BA-8540-D4ABB192F2BE}"/>
              </a:ext>
            </a:extLst>
          </p:cNvPr>
          <p:cNvSpPr>
            <a:spLocks noGrp="1"/>
          </p:cNvSpPr>
          <p:nvPr>
            <p:ph type="title"/>
          </p:nvPr>
        </p:nvSpPr>
        <p:spPr>
          <a:xfrm>
            <a:off x="406400" y="0"/>
            <a:ext cx="11176000" cy="1365422"/>
          </a:xfrm>
        </p:spPr>
        <p:txBody>
          <a:bodyPr>
            <a:normAutofit/>
          </a:bodyPr>
          <a:lstStyle/>
          <a:p>
            <a:pPr algn="ctr"/>
            <a:r>
              <a:rPr lang="en-US" sz="4000" b="1" dirty="0">
                <a:solidFill>
                  <a:schemeClr val="bg2">
                    <a:lumMod val="25000"/>
                  </a:schemeClr>
                </a:solidFill>
              </a:rPr>
              <a:t>TIPS TO AVOID A LAWSUIT</a:t>
            </a:r>
          </a:p>
        </p:txBody>
      </p:sp>
    </p:spTree>
    <p:extLst>
      <p:ext uri="{BB962C8B-B14F-4D97-AF65-F5344CB8AC3E}">
        <p14:creationId xmlns:p14="http://schemas.microsoft.com/office/powerpoint/2010/main" val="1694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                                                                                                               </a:t>
            </a:r>
          </a:p>
        </p:txBody>
      </p:sp>
      <p:sp>
        <p:nvSpPr>
          <p:cNvPr id="3" name="Title 2"/>
          <p:cNvSpPr>
            <a:spLocks noGrp="1"/>
          </p:cNvSpPr>
          <p:nvPr>
            <p:ph type="title"/>
          </p:nvPr>
        </p:nvSpPr>
        <p:spPr/>
        <p:txBody>
          <a:bodyPr>
            <a:norm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br>
              <a:rPr lang="en-US" sz="3600" b="1" dirty="0">
                <a:solidFill>
                  <a:schemeClr val="bg2">
                    <a:lumMod val="25000"/>
                  </a:schemeClr>
                </a:solidFill>
                <a:latin typeface="Franklin Gothic Book" panose="020B0503020102020204" pitchFamily="34" charset="0"/>
              </a:rPr>
            </a:br>
            <a:r>
              <a:rPr lang="en-US" sz="3600" b="1" dirty="0">
                <a:solidFill>
                  <a:schemeClr val="bg2">
                    <a:lumMod val="25000"/>
                  </a:schemeClr>
                </a:solidFill>
                <a:latin typeface="Franklin Gothic Book" panose="020B0503020102020204" pitchFamily="34" charset="0"/>
              </a:rPr>
              <a:t>Good Quality Records</a:t>
            </a:r>
          </a:p>
        </p:txBody>
      </p:sp>
      <p:pic>
        <p:nvPicPr>
          <p:cNvPr id="5" name="Picture 4" descr="https://tse4.mm.bing.net/th?q=Orthodontic+Models&amp;w=100&amp;h=100&amp;c=1&amp;rs=1&amp;qlt=90&amp;pid=InlineBlock&amp;mkt=en-US&amp;adlt=moderate&amp;t=1&amp;mw=247">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790038" y="1348947"/>
            <a:ext cx="1952368" cy="1981201"/>
          </a:xfrm>
          <a:prstGeom prst="rect">
            <a:avLst/>
          </a:prstGeom>
          <a:noFill/>
          <a:ln>
            <a:noFill/>
          </a:ln>
        </p:spPr>
      </p:pic>
      <p:pic>
        <p:nvPicPr>
          <p:cNvPr id="6" name="Picture 5" descr="http://2.bp.blogspot.com/-9RYyBnYNEWY/UQbk-Ns2csI/AAAAAAAAAN4/G--sF08Qubs/s1600/Panoramic+X-Ra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3100" y="3657601"/>
            <a:ext cx="3429000" cy="1962984"/>
          </a:xfrm>
          <a:prstGeom prst="rect">
            <a:avLst/>
          </a:prstGeom>
          <a:noFill/>
          <a:ln>
            <a:noFill/>
          </a:ln>
        </p:spPr>
      </p:pic>
      <p:pic>
        <p:nvPicPr>
          <p:cNvPr id="7" name="Picture 6" descr="https://tse1.mm.bing.net/th?&amp;id=OIP.M8b3a7b8a21ac264f916a7a7d7c090206o0&amp;w=300&amp;h=225&amp;c=0&amp;pid=1.9&amp;rs=0&amp;p=0&amp;r=0">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6381750" y="3523418"/>
            <a:ext cx="2857500" cy="2143125"/>
          </a:xfrm>
          <a:prstGeom prst="rect">
            <a:avLst/>
          </a:prstGeom>
          <a:noFill/>
          <a:ln>
            <a:noFill/>
          </a:ln>
        </p:spPr>
      </p:pic>
      <p:pic>
        <p:nvPicPr>
          <p:cNvPr id="8" name="Picture 7" descr="http://www.duxtondental.co.nz/assets/g-photo-series_N.jpg">
            <a:extLst>
              <a:ext uri="{FF2B5EF4-FFF2-40B4-BE49-F238E27FC236}">
                <a16:creationId xmlns:a16="http://schemas.microsoft.com/office/drawing/2014/main" id="{E79C6C85-9A5A-40B8-B336-D33568885E0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371601"/>
            <a:ext cx="3352800" cy="2133601"/>
          </a:xfrm>
          <a:prstGeom prst="rect">
            <a:avLst/>
          </a:prstGeom>
          <a:noFill/>
          <a:ln>
            <a:noFill/>
          </a:ln>
        </p:spPr>
      </p:pic>
      <p:sp>
        <p:nvSpPr>
          <p:cNvPr id="10" name="Rectangle 9">
            <a:extLst>
              <a:ext uri="{FF2B5EF4-FFF2-40B4-BE49-F238E27FC236}">
                <a16:creationId xmlns:a16="http://schemas.microsoft.com/office/drawing/2014/main" id="{ECBE680E-426F-4B13-9D66-F4B41E0CB3C6}"/>
              </a:ext>
            </a:extLst>
          </p:cNvPr>
          <p:cNvSpPr/>
          <p:nvPr/>
        </p:nvSpPr>
        <p:spPr>
          <a:xfrm>
            <a:off x="2684206" y="1427781"/>
            <a:ext cx="1887794" cy="4866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4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sz="3600" b="1" dirty="0">
                <a:solidFill>
                  <a:schemeClr val="bg2">
                    <a:lumMod val="25000"/>
                  </a:schemeClr>
                </a:solidFill>
                <a:latin typeface="Franklin Gothic Book" panose="020B0503020102020204" pitchFamily="34" charset="0"/>
              </a:rPr>
              <a:t>Written diagnosis</a:t>
            </a:r>
          </a:p>
          <a:p>
            <a:pPr lvl="1"/>
            <a:r>
              <a:rPr lang="en-US" sz="2800" dirty="0">
                <a:solidFill>
                  <a:schemeClr val="bg2">
                    <a:lumMod val="25000"/>
                  </a:schemeClr>
                </a:solidFill>
                <a:latin typeface="Franklin Gothic Book" panose="020B0503020102020204" pitchFamily="34" charset="0"/>
              </a:rPr>
              <a:t>What are the problems-list them out</a:t>
            </a:r>
          </a:p>
          <a:p>
            <a:pPr lvl="1"/>
            <a:r>
              <a:rPr lang="en-US" sz="2800" dirty="0">
                <a:solidFill>
                  <a:schemeClr val="bg2">
                    <a:lumMod val="25000"/>
                  </a:schemeClr>
                </a:solidFill>
                <a:latin typeface="Franklin Gothic Book" panose="020B0503020102020204" pitchFamily="34" charset="0"/>
              </a:rPr>
              <a:t>Orthodontic diagnosis:  “Class II, Div. I, U/L crowding with 7mm overjet and 100% overbite.  Tooth number 6 palatally impacted</a:t>
            </a:r>
            <a:r>
              <a:rPr lang="en-US" sz="2800" dirty="0">
                <a:solidFill>
                  <a:schemeClr val="tx2"/>
                </a:solidFill>
                <a:latin typeface="Franklin Gothic Book" panose="020B0503020102020204" pitchFamily="34" charset="0"/>
              </a:rPr>
              <a:t>.”</a:t>
            </a:r>
          </a:p>
          <a:p>
            <a:pPr marL="457200" lvl="1" indent="0">
              <a:buNone/>
            </a:pPr>
            <a:endParaRPr lang="en-US" sz="2800" dirty="0">
              <a:solidFill>
                <a:schemeClr val="tx2"/>
              </a:solidFill>
              <a:latin typeface="Franklin Gothic Book" panose="020B0503020102020204" pitchFamily="34" charset="0"/>
            </a:endParaRPr>
          </a:p>
          <a:p>
            <a:pPr marL="0" indent="0">
              <a:buNone/>
            </a:pPr>
            <a:r>
              <a:rPr lang="en-US" sz="3600" b="1" dirty="0">
                <a:solidFill>
                  <a:schemeClr val="bg2">
                    <a:lumMod val="25000"/>
                  </a:schemeClr>
                </a:solidFill>
                <a:latin typeface="Franklin Gothic Book" panose="020B0503020102020204" pitchFamily="34" charset="0"/>
              </a:rPr>
              <a:t>Written treatment plan</a:t>
            </a:r>
          </a:p>
          <a:p>
            <a:pPr lvl="1"/>
            <a:r>
              <a:rPr lang="en-US" sz="2800" dirty="0">
                <a:solidFill>
                  <a:schemeClr val="bg2">
                    <a:lumMod val="25000"/>
                  </a:schemeClr>
                </a:solidFill>
                <a:latin typeface="Franklin Gothic Book" panose="020B0503020102020204" pitchFamily="34" charset="0"/>
              </a:rPr>
              <a:t>Address the chief complaint</a:t>
            </a:r>
          </a:p>
          <a:p>
            <a:pPr lvl="1"/>
            <a:r>
              <a:rPr lang="en-US" sz="2800" dirty="0">
                <a:solidFill>
                  <a:schemeClr val="bg2">
                    <a:lumMod val="25000"/>
                  </a:schemeClr>
                </a:solidFill>
                <a:latin typeface="Franklin Gothic Book" panose="020B0503020102020204" pitchFamily="34" charset="0"/>
              </a:rPr>
              <a:t>What are your recommendations/options ?</a:t>
            </a:r>
          </a:p>
          <a:p>
            <a:pPr lvl="1"/>
            <a:r>
              <a:rPr lang="en-US" sz="2800" dirty="0">
                <a:solidFill>
                  <a:schemeClr val="bg2">
                    <a:lumMod val="25000"/>
                  </a:schemeClr>
                </a:solidFill>
                <a:latin typeface="Franklin Gothic Book" panose="020B0503020102020204" pitchFamily="34" charset="0"/>
              </a:rPr>
              <a:t>What if we do nothing?</a:t>
            </a:r>
          </a:p>
          <a:p>
            <a:pPr lvl="1"/>
            <a:r>
              <a:rPr lang="en-US" sz="2800" dirty="0">
                <a:solidFill>
                  <a:schemeClr val="bg2">
                    <a:lumMod val="25000"/>
                  </a:schemeClr>
                </a:solidFill>
                <a:latin typeface="Franklin Gothic Book" panose="020B0503020102020204" pitchFamily="34" charset="0"/>
              </a:rPr>
              <a:t>P+A+R+?</a:t>
            </a:r>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spTree>
    <p:extLst>
      <p:ext uri="{BB962C8B-B14F-4D97-AF65-F5344CB8AC3E}">
        <p14:creationId xmlns:p14="http://schemas.microsoft.com/office/powerpoint/2010/main" val="272928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b="1" dirty="0">
                <a:solidFill>
                  <a:schemeClr val="bg2">
                    <a:lumMod val="25000"/>
                  </a:schemeClr>
                </a:solidFill>
                <a:latin typeface="Franklin Gothic Book" panose="020B0503020102020204" pitchFamily="34" charset="0"/>
              </a:rPr>
              <a:t>What are the patient’s options?  </a:t>
            </a:r>
            <a:r>
              <a:rPr lang="en-US" sz="2800" b="1" dirty="0">
                <a:solidFill>
                  <a:schemeClr val="bg2">
                    <a:lumMod val="25000"/>
                  </a:schemeClr>
                </a:solidFill>
                <a:latin typeface="Franklin Gothic Book" panose="020B0503020102020204" pitchFamily="34" charset="0"/>
              </a:rPr>
              <a:t>P+A+R+ ?</a:t>
            </a:r>
            <a:endParaRPr lang="en-US" sz="3200" b="1" dirty="0">
              <a:solidFill>
                <a:schemeClr val="bg2">
                  <a:lumMod val="25000"/>
                </a:schemeClr>
              </a:solidFill>
              <a:latin typeface="Franklin Gothic Book" panose="020B0503020102020204" pitchFamily="34" charset="0"/>
            </a:endParaRPr>
          </a:p>
          <a:p>
            <a:pPr>
              <a:buFont typeface="Wingdings" panose="05000000000000000000" pitchFamily="2" charset="2"/>
              <a:buChar char="§"/>
            </a:pPr>
            <a:r>
              <a:rPr lang="en-US" sz="3600" dirty="0">
                <a:solidFill>
                  <a:schemeClr val="bg2">
                    <a:lumMod val="25000"/>
                  </a:schemeClr>
                </a:solidFill>
                <a:latin typeface="Franklin Gothic Book" panose="020B0503020102020204" pitchFamily="34" charset="0"/>
              </a:rPr>
              <a:t>	</a:t>
            </a:r>
            <a:r>
              <a:rPr lang="en-US" sz="2800" u="sng" dirty="0">
                <a:solidFill>
                  <a:schemeClr val="bg2">
                    <a:lumMod val="25000"/>
                  </a:schemeClr>
                </a:solidFill>
                <a:latin typeface="Franklin Gothic Book" panose="020B0503020102020204" pitchFamily="34" charset="0"/>
              </a:rPr>
              <a:t>P</a:t>
            </a:r>
            <a:r>
              <a:rPr lang="en-US" sz="2800" dirty="0">
                <a:solidFill>
                  <a:schemeClr val="bg2">
                    <a:lumMod val="25000"/>
                  </a:schemeClr>
                </a:solidFill>
                <a:latin typeface="Franklin Gothic Book" panose="020B0503020102020204" pitchFamily="34" charset="0"/>
              </a:rPr>
              <a:t>rocedure(s)—what are you recommending?</a:t>
            </a:r>
          </a:p>
          <a:p>
            <a:pPr>
              <a:buFont typeface="Wingdings" panose="05000000000000000000" pitchFamily="2" charset="2"/>
              <a:buChar char="§"/>
            </a:pPr>
            <a:r>
              <a:rPr lang="en-US" sz="2800" dirty="0">
                <a:solidFill>
                  <a:schemeClr val="bg2">
                    <a:lumMod val="25000"/>
                  </a:schemeClr>
                </a:solidFill>
                <a:latin typeface="Franklin Gothic Book" panose="020B0503020102020204" pitchFamily="34" charset="0"/>
              </a:rPr>
              <a:t>	</a:t>
            </a:r>
            <a:r>
              <a:rPr lang="en-US" sz="2800" u="sng" dirty="0">
                <a:solidFill>
                  <a:schemeClr val="bg2">
                    <a:lumMod val="25000"/>
                  </a:schemeClr>
                </a:solidFill>
                <a:latin typeface="Franklin Gothic Book" panose="020B0503020102020204" pitchFamily="34" charset="0"/>
              </a:rPr>
              <a:t>A</a:t>
            </a:r>
            <a:r>
              <a:rPr lang="en-US" sz="2800" dirty="0">
                <a:solidFill>
                  <a:schemeClr val="bg2">
                    <a:lumMod val="25000"/>
                  </a:schemeClr>
                </a:solidFill>
                <a:latin typeface="Franklin Gothic Book" panose="020B0503020102020204" pitchFamily="34" charset="0"/>
              </a:rPr>
              <a:t>lternatives—what options are there?</a:t>
            </a:r>
          </a:p>
          <a:p>
            <a:pPr>
              <a:buFont typeface="Wingdings" panose="05000000000000000000" pitchFamily="2" charset="2"/>
              <a:buChar char="§"/>
            </a:pPr>
            <a:r>
              <a:rPr lang="en-US" sz="2800" dirty="0">
                <a:solidFill>
                  <a:schemeClr val="bg2">
                    <a:lumMod val="25000"/>
                  </a:schemeClr>
                </a:solidFill>
                <a:latin typeface="Franklin Gothic Book" panose="020B0503020102020204" pitchFamily="34" charset="0"/>
              </a:rPr>
              <a:t>	</a:t>
            </a:r>
            <a:r>
              <a:rPr lang="en-US" sz="2800" u="sng" dirty="0">
                <a:solidFill>
                  <a:schemeClr val="bg2">
                    <a:lumMod val="25000"/>
                  </a:schemeClr>
                </a:solidFill>
                <a:latin typeface="Franklin Gothic Book" panose="020B0503020102020204" pitchFamily="34" charset="0"/>
              </a:rPr>
              <a:t>R</a:t>
            </a:r>
            <a:r>
              <a:rPr lang="en-US" sz="2800" dirty="0">
                <a:solidFill>
                  <a:schemeClr val="bg2">
                    <a:lumMod val="25000"/>
                  </a:schemeClr>
                </a:solidFill>
                <a:latin typeface="Franklin Gothic Book" panose="020B0503020102020204" pitchFamily="34" charset="0"/>
              </a:rPr>
              <a:t>isks—what are pros/cons risks of treatment</a:t>
            </a:r>
          </a:p>
          <a:p>
            <a:pPr>
              <a:buFont typeface="Wingdings" panose="05000000000000000000" pitchFamily="2" charset="2"/>
              <a:buChar char="§"/>
            </a:pPr>
            <a:r>
              <a:rPr lang="en-US" sz="2800" dirty="0">
                <a:solidFill>
                  <a:schemeClr val="bg2">
                    <a:lumMod val="25000"/>
                  </a:schemeClr>
                </a:solidFill>
                <a:latin typeface="Franklin Gothic Book" panose="020B0503020102020204" pitchFamily="34" charset="0"/>
              </a:rPr>
              <a:t>	</a:t>
            </a:r>
            <a:r>
              <a:rPr lang="en-US" sz="2800" u="sng" dirty="0">
                <a:solidFill>
                  <a:schemeClr val="bg2">
                    <a:lumMod val="25000"/>
                  </a:schemeClr>
                </a:solidFill>
                <a:latin typeface="Franklin Gothic Book" panose="020B0503020102020204" pitchFamily="34" charset="0"/>
              </a:rPr>
              <a:t>?</a:t>
            </a:r>
            <a:r>
              <a:rPr lang="en-US" sz="2800" dirty="0">
                <a:solidFill>
                  <a:schemeClr val="bg2">
                    <a:lumMod val="25000"/>
                  </a:schemeClr>
                </a:solidFill>
                <a:latin typeface="Franklin Gothic Book" panose="020B0503020102020204" pitchFamily="34" charset="0"/>
              </a:rPr>
              <a:t> Chance to ask questions</a:t>
            </a:r>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spTree>
    <p:extLst>
      <p:ext uri="{BB962C8B-B14F-4D97-AF65-F5344CB8AC3E}">
        <p14:creationId xmlns:p14="http://schemas.microsoft.com/office/powerpoint/2010/main" val="29653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9752" y="1252728"/>
            <a:ext cx="8229600" cy="4614672"/>
          </a:xfrm>
        </p:spPr>
        <p:txBody>
          <a:bodyPr>
            <a:normAutofit fontScale="25000" lnSpcReduction="20000"/>
          </a:bodyPr>
          <a:lstStyle/>
          <a:p>
            <a:pPr marL="0" indent="0">
              <a:buNone/>
            </a:pPr>
            <a:endParaRPr lang="en-US" sz="9000" dirty="0">
              <a:solidFill>
                <a:schemeClr val="accent1">
                  <a:lumMod val="50000"/>
                </a:schemeClr>
              </a:solidFill>
              <a:latin typeface="Berlin Sans FB" panose="020E0602020502020306" pitchFamily="34" charset="0"/>
            </a:endParaRPr>
          </a:p>
          <a:p>
            <a:pPr marL="0" indent="0">
              <a:buNone/>
            </a:pPr>
            <a:r>
              <a:rPr lang="en-US" sz="11200" b="1" dirty="0">
                <a:solidFill>
                  <a:schemeClr val="bg2">
                    <a:lumMod val="25000"/>
                  </a:schemeClr>
                </a:solidFill>
                <a:latin typeface="Franklin Gothic Book" panose="020B0503020102020204" pitchFamily="34" charset="0"/>
              </a:rPr>
              <a:t>Informed Consents: </a:t>
            </a:r>
          </a:p>
          <a:p>
            <a:pPr lvl="1"/>
            <a:r>
              <a:rPr lang="en-US" sz="11200" u="sng" dirty="0">
                <a:solidFill>
                  <a:schemeClr val="bg2">
                    <a:lumMod val="25000"/>
                  </a:schemeClr>
                </a:solidFill>
                <a:latin typeface="Franklin Gothic Book" panose="020B0503020102020204" pitchFamily="34" charset="0"/>
              </a:rPr>
              <a:t>General</a:t>
            </a:r>
            <a:r>
              <a:rPr lang="en-US" sz="9600" dirty="0">
                <a:solidFill>
                  <a:schemeClr val="bg2">
                    <a:lumMod val="25000"/>
                  </a:schemeClr>
                </a:solidFill>
                <a:latin typeface="Franklin Gothic Book" panose="020B0503020102020204" pitchFamily="34" charset="0"/>
              </a:rPr>
              <a:t>—use the AAO Comprehensive Informed consent</a:t>
            </a:r>
          </a:p>
          <a:p>
            <a:pPr lvl="2"/>
            <a:r>
              <a:rPr lang="en-US" sz="9400" dirty="0">
                <a:solidFill>
                  <a:schemeClr val="bg2">
                    <a:lumMod val="25000"/>
                  </a:schemeClr>
                </a:solidFill>
                <a:latin typeface="Franklin Gothic Book" panose="020B0503020102020204" pitchFamily="34" charset="0"/>
              </a:rPr>
              <a:t>I.C. should be in the main language of the patient/parent</a:t>
            </a:r>
          </a:p>
          <a:p>
            <a:pPr lvl="2"/>
            <a:r>
              <a:rPr lang="en-US" sz="9400" dirty="0">
                <a:solidFill>
                  <a:schemeClr val="bg2">
                    <a:lumMod val="25000"/>
                  </a:schemeClr>
                </a:solidFill>
                <a:latin typeface="Franklin Gothic Book" panose="020B0503020102020204" pitchFamily="34" charset="0"/>
              </a:rPr>
              <a:t>Available in French, English and Spanish—do you have a translator?</a:t>
            </a:r>
          </a:p>
          <a:p>
            <a:pPr lvl="1"/>
            <a:r>
              <a:rPr lang="en-US" sz="11200" dirty="0">
                <a:solidFill>
                  <a:schemeClr val="bg2">
                    <a:lumMod val="25000"/>
                  </a:schemeClr>
                </a:solidFill>
                <a:latin typeface="Franklin Gothic Book" panose="020B0503020102020204" pitchFamily="34" charset="0"/>
              </a:rPr>
              <a:t>Informed consents </a:t>
            </a:r>
            <a:r>
              <a:rPr lang="en-US" sz="9600" dirty="0">
                <a:solidFill>
                  <a:schemeClr val="bg2">
                    <a:lumMod val="25000"/>
                  </a:schemeClr>
                </a:solidFill>
                <a:latin typeface="Franklin Gothic Book" panose="020B0503020102020204" pitchFamily="34" charset="0"/>
              </a:rPr>
              <a:t>are doctor specific---</a:t>
            </a:r>
            <a:r>
              <a:rPr lang="en-US" sz="9400" dirty="0">
                <a:solidFill>
                  <a:schemeClr val="bg2">
                    <a:lumMod val="25000"/>
                  </a:schemeClr>
                </a:solidFill>
                <a:latin typeface="Franklin Gothic Book" panose="020B0503020102020204" pitchFamily="34" charset="0"/>
              </a:rPr>
              <a:t>new doc=new 	consent</a:t>
            </a:r>
          </a:p>
          <a:p>
            <a:pPr lvl="1"/>
            <a:r>
              <a:rPr lang="en-US" sz="11200" u="sng" dirty="0">
                <a:solidFill>
                  <a:schemeClr val="bg2">
                    <a:lumMod val="25000"/>
                  </a:schemeClr>
                </a:solidFill>
                <a:latin typeface="Franklin Gothic Book" panose="020B0503020102020204" pitchFamily="34" charset="0"/>
              </a:rPr>
              <a:t>Case specific  </a:t>
            </a:r>
            <a:r>
              <a:rPr lang="en-US" sz="9600" dirty="0">
                <a:solidFill>
                  <a:schemeClr val="bg2">
                    <a:lumMod val="25000"/>
                  </a:schemeClr>
                </a:solidFill>
                <a:latin typeface="Franklin Gothic Book" panose="020B0503020102020204" pitchFamily="34" charset="0"/>
              </a:rPr>
              <a:t>“Supplemental” Informed Consents</a:t>
            </a:r>
          </a:p>
          <a:p>
            <a:pPr lvl="2"/>
            <a:r>
              <a:rPr lang="en-US" sz="9400" dirty="0">
                <a:solidFill>
                  <a:schemeClr val="bg2">
                    <a:lumMod val="25000"/>
                  </a:schemeClr>
                </a:solidFill>
                <a:latin typeface="Franklin Gothic Book" panose="020B0503020102020204" pitchFamily="34" charset="0"/>
              </a:rPr>
              <a:t>Go to </a:t>
            </a:r>
            <a:r>
              <a:rPr lang="en-US" sz="9400" u="sng" dirty="0">
                <a:solidFill>
                  <a:schemeClr val="bg2">
                    <a:lumMod val="25000"/>
                  </a:schemeClr>
                </a:solidFill>
                <a:latin typeface="Franklin Gothic Book" panose="020B0503020102020204" pitchFamily="34" charset="0"/>
              </a:rPr>
              <a:t>AAOIC.COM</a:t>
            </a:r>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p:txBody>
      </p:sp>
      <p:sp>
        <p:nvSpPr>
          <p:cNvPr id="2" name="Title 1"/>
          <p:cNvSpPr>
            <a:spLocks noGrp="1"/>
          </p:cNvSpPr>
          <p:nvPr>
            <p:ph type="title"/>
          </p:nvPr>
        </p:nvSpPr>
        <p:spPr/>
        <p:txBody>
          <a:bodyPr>
            <a:noAutofit/>
          </a:bodyPr>
          <a:lstStyle/>
          <a:p>
            <a:pPr algn="ctr"/>
            <a:r>
              <a:rPr lang="en-US" sz="4000" b="1" dirty="0">
                <a:solidFill>
                  <a:schemeClr val="bg2">
                    <a:lumMod val="25000"/>
                  </a:schemeClr>
                </a:solidFill>
                <a:latin typeface="Franklin Gothic Book" panose="020B0503020102020204" pitchFamily="34" charset="0"/>
              </a:rPr>
              <a:t>BACK TO BASICS: What can I do to Protect Myself?</a:t>
            </a:r>
          </a:p>
        </p:txBody>
      </p:sp>
      <p:pic>
        <p:nvPicPr>
          <p:cNvPr id="7170" name="Picture 2" descr="Image result for pictures of informed consent">
            <a:extLst>
              <a:ext uri="{FF2B5EF4-FFF2-40B4-BE49-F238E27FC236}">
                <a16:creationId xmlns:a16="http://schemas.microsoft.com/office/drawing/2014/main" id="{3C8B3EFA-151E-44C3-8DF1-87A7564B1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5" y="1648691"/>
            <a:ext cx="4020087" cy="268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8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DD25277-567B-4318-A154-58641E4E8696}"/>
              </a:ext>
            </a:extLst>
          </p:cNvPr>
          <p:cNvPicPr>
            <a:picLocks noGrp="1" noChangeAspect="1"/>
          </p:cNvPicPr>
          <p:nvPr>
            <p:ph idx="1"/>
          </p:nvPr>
        </p:nvPicPr>
        <p:blipFill>
          <a:blip r:embed="rId3"/>
          <a:stretch>
            <a:fillRect/>
          </a:stretch>
        </p:blipFill>
        <p:spPr>
          <a:xfrm>
            <a:off x="2370667" y="1524000"/>
            <a:ext cx="7450666" cy="4191000"/>
          </a:xfrm>
          <a:prstGeom prst="rect">
            <a:avLst/>
          </a:prstGeom>
        </p:spPr>
      </p:pic>
      <p:sp>
        <p:nvSpPr>
          <p:cNvPr id="3" name="Title 2"/>
          <p:cNvSpPr>
            <a:spLocks noGrp="1"/>
          </p:cNvSpPr>
          <p:nvPr>
            <p:ph type="title"/>
          </p:nvPr>
        </p:nvSpPr>
        <p:spPr/>
        <p:txBody>
          <a:bodyPr>
            <a:normAutofit fontScale="90000"/>
          </a:bodyPr>
          <a:lstStyle/>
          <a:p>
            <a:pPr algn="ctr"/>
            <a:r>
              <a:rPr lang="en-US" b="1" dirty="0">
                <a:solidFill>
                  <a:schemeClr val="bg2">
                    <a:lumMod val="25000"/>
                  </a:schemeClr>
                </a:solidFill>
                <a:latin typeface="Franklin Gothic Book" panose="020B0503020102020204" pitchFamily="34" charset="0"/>
              </a:rPr>
              <a:t>GENERAL INFORMED CONSENTS </a:t>
            </a:r>
            <a:br>
              <a:rPr lang="en-US" b="1" dirty="0">
                <a:solidFill>
                  <a:schemeClr val="bg2">
                    <a:lumMod val="25000"/>
                  </a:schemeClr>
                </a:solidFill>
                <a:latin typeface="Franklin Gothic Book" panose="020B0503020102020204" pitchFamily="34" charset="0"/>
              </a:rPr>
            </a:br>
            <a:r>
              <a:rPr lang="en-US" b="1" dirty="0">
                <a:solidFill>
                  <a:schemeClr val="bg2">
                    <a:lumMod val="25000"/>
                  </a:schemeClr>
                </a:solidFill>
                <a:latin typeface="Franklin Gothic Book" panose="020B0503020102020204" pitchFamily="34" charset="0"/>
              </a:rPr>
              <a:t>AND</a:t>
            </a:r>
            <a:br>
              <a:rPr lang="en-US" b="1" dirty="0">
                <a:solidFill>
                  <a:schemeClr val="bg2">
                    <a:lumMod val="25000"/>
                  </a:schemeClr>
                </a:solidFill>
                <a:latin typeface="Franklin Gothic Book" panose="020B0503020102020204" pitchFamily="34" charset="0"/>
              </a:rPr>
            </a:br>
            <a:r>
              <a:rPr lang="en-US" b="1" dirty="0">
                <a:solidFill>
                  <a:schemeClr val="bg2">
                    <a:lumMod val="25000"/>
                  </a:schemeClr>
                </a:solidFill>
                <a:latin typeface="Franklin Gothic Book" panose="020B0503020102020204" pitchFamily="34" charset="0"/>
              </a:rPr>
              <a:t>SUPPLEMENTAL INFORMED CONSENTS</a:t>
            </a:r>
          </a:p>
        </p:txBody>
      </p:sp>
      <p:sp>
        <p:nvSpPr>
          <p:cNvPr id="6" name="Down Arrow 5"/>
          <p:cNvSpPr/>
          <p:nvPr/>
        </p:nvSpPr>
        <p:spPr>
          <a:xfrm>
            <a:off x="6553200" y="2057400"/>
            <a:ext cx="3810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7" name="Down Arrow 6"/>
          <p:cNvSpPr/>
          <p:nvPr/>
        </p:nvSpPr>
        <p:spPr>
          <a:xfrm>
            <a:off x="5943600" y="1524000"/>
            <a:ext cx="152400"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2" name="Picture 11">
            <a:extLst>
              <a:ext uri="{FF2B5EF4-FFF2-40B4-BE49-F238E27FC236}">
                <a16:creationId xmlns:a16="http://schemas.microsoft.com/office/drawing/2014/main" id="{49FC96F6-5D5F-4A80-9192-EAACA8595076}"/>
              </a:ext>
            </a:extLst>
          </p:cNvPr>
          <p:cNvPicPr>
            <a:picLocks noChangeAspect="1"/>
          </p:cNvPicPr>
          <p:nvPr/>
        </p:nvPicPr>
        <p:blipFill>
          <a:blip r:embed="rId4"/>
          <a:stretch>
            <a:fillRect/>
          </a:stretch>
        </p:blipFill>
        <p:spPr>
          <a:xfrm>
            <a:off x="0" y="0"/>
            <a:ext cx="12192000" cy="6858000"/>
          </a:xfrm>
          <a:prstGeom prst="rect">
            <a:avLst/>
          </a:prstGeom>
        </p:spPr>
      </p:pic>
      <p:sp>
        <p:nvSpPr>
          <p:cNvPr id="13" name="Arrow: Down 12">
            <a:extLst>
              <a:ext uri="{FF2B5EF4-FFF2-40B4-BE49-F238E27FC236}">
                <a16:creationId xmlns:a16="http://schemas.microsoft.com/office/drawing/2014/main" id="{2D90A552-C6FD-46E1-BEC1-08FF47ECCB73}"/>
              </a:ext>
            </a:extLst>
          </p:cNvPr>
          <p:cNvSpPr/>
          <p:nvPr/>
        </p:nvSpPr>
        <p:spPr>
          <a:xfrm>
            <a:off x="7525265" y="361559"/>
            <a:ext cx="358346" cy="6972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2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362200"/>
            <a:ext cx="8229600" cy="4191000"/>
          </a:xfrm>
        </p:spPr>
        <p:txBody>
          <a:bodyPr/>
          <a:lstStyle/>
          <a:p>
            <a:r>
              <a:rPr lang="en-US" sz="3200" dirty="0">
                <a:solidFill>
                  <a:schemeClr val="bg2">
                    <a:lumMod val="25000"/>
                  </a:schemeClr>
                </a:solidFill>
                <a:latin typeface="Franklin Gothic Book" panose="020B0503020102020204" pitchFamily="34" charset="0"/>
              </a:rPr>
              <a:t>Guidelines for Obtaining Informed Consent</a:t>
            </a:r>
          </a:p>
          <a:p>
            <a:r>
              <a:rPr lang="en-US" sz="3200" dirty="0">
                <a:solidFill>
                  <a:schemeClr val="bg2">
                    <a:lumMod val="25000"/>
                  </a:schemeClr>
                </a:solidFill>
                <a:latin typeface="Franklin Gothic Book" panose="020B0503020102020204" pitchFamily="34" charset="0"/>
              </a:rPr>
              <a:t>Comprehensive Informed Consent (English, French and Spanish)</a:t>
            </a:r>
          </a:p>
          <a:p>
            <a:r>
              <a:rPr lang="en-US" sz="3200" dirty="0">
                <a:solidFill>
                  <a:schemeClr val="bg2">
                    <a:lumMod val="25000"/>
                  </a:schemeClr>
                </a:solidFill>
                <a:latin typeface="Franklin Gothic Book" panose="020B0503020102020204" pitchFamily="34" charset="0"/>
              </a:rPr>
              <a:t>Periodontal Concerns Supplemental</a:t>
            </a:r>
          </a:p>
          <a:p>
            <a:r>
              <a:rPr lang="en-US" sz="3200" dirty="0">
                <a:solidFill>
                  <a:schemeClr val="bg2">
                    <a:lumMod val="25000"/>
                  </a:schemeClr>
                </a:solidFill>
                <a:latin typeface="Franklin Gothic Book" panose="020B0503020102020204" pitchFamily="34" charset="0"/>
              </a:rPr>
              <a:t>Impacted Teeth Supplemental</a:t>
            </a:r>
          </a:p>
          <a:p>
            <a:pPr marL="0" indent="0">
              <a:buNone/>
            </a:pPr>
            <a:endParaRPr lang="en-US" dirty="0"/>
          </a:p>
        </p:txBody>
      </p:sp>
      <p:sp>
        <p:nvSpPr>
          <p:cNvPr id="3" name="Title 2"/>
          <p:cNvSpPr>
            <a:spLocks noGrp="1"/>
          </p:cNvSpPr>
          <p:nvPr>
            <p:ph type="title"/>
          </p:nvPr>
        </p:nvSpPr>
        <p:spPr>
          <a:xfrm>
            <a:off x="304800" y="304800"/>
            <a:ext cx="11176000" cy="1752600"/>
          </a:xfrm>
        </p:spPr>
        <p:txBody>
          <a:bodyPr>
            <a:noAutofit/>
          </a:bodyPr>
          <a:lstStyle/>
          <a:p>
            <a:pPr algn="ctr"/>
            <a:r>
              <a:rPr lang="en-US" sz="4000" b="1" dirty="0">
                <a:solidFill>
                  <a:schemeClr val="bg2">
                    <a:lumMod val="25000"/>
                  </a:schemeClr>
                </a:solidFill>
                <a:latin typeface="Franklin Gothic Book" panose="020B0503020102020204" pitchFamily="34" charset="0"/>
              </a:rPr>
              <a:t>GENERAL INFORMED CONSENTS </a:t>
            </a:r>
            <a:br>
              <a:rPr lang="en-US" sz="4000" b="1" dirty="0">
                <a:solidFill>
                  <a:schemeClr val="bg2">
                    <a:lumMod val="25000"/>
                  </a:schemeClr>
                </a:solidFill>
                <a:latin typeface="Franklin Gothic Book" panose="020B0503020102020204" pitchFamily="34" charset="0"/>
              </a:rPr>
            </a:br>
            <a:r>
              <a:rPr lang="en-US" sz="4000" b="1" dirty="0">
                <a:solidFill>
                  <a:schemeClr val="bg2">
                    <a:lumMod val="25000"/>
                  </a:schemeClr>
                </a:solidFill>
                <a:latin typeface="Franklin Gothic Book" panose="020B0503020102020204" pitchFamily="34" charset="0"/>
              </a:rPr>
              <a:t>AND</a:t>
            </a:r>
            <a:br>
              <a:rPr lang="en-US" sz="4000" b="1" dirty="0">
                <a:solidFill>
                  <a:schemeClr val="bg2">
                    <a:lumMod val="25000"/>
                  </a:schemeClr>
                </a:solidFill>
                <a:latin typeface="Franklin Gothic Book" panose="020B0503020102020204" pitchFamily="34" charset="0"/>
              </a:rPr>
            </a:br>
            <a:r>
              <a:rPr lang="en-US" sz="4000" b="1" dirty="0">
                <a:solidFill>
                  <a:schemeClr val="bg2">
                    <a:lumMod val="25000"/>
                  </a:schemeClr>
                </a:solidFill>
                <a:latin typeface="Franklin Gothic Book" panose="020B0503020102020204" pitchFamily="34" charset="0"/>
              </a:rPr>
              <a:t>SUPPLEMENTAL INFORMED CONSENTS</a:t>
            </a:r>
          </a:p>
        </p:txBody>
      </p:sp>
    </p:spTree>
    <p:extLst>
      <p:ext uri="{BB962C8B-B14F-4D97-AF65-F5344CB8AC3E}">
        <p14:creationId xmlns:p14="http://schemas.microsoft.com/office/powerpoint/2010/main" val="212321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1828800"/>
            <a:ext cx="8229600" cy="4191000"/>
          </a:xfrm>
        </p:spPr>
        <p:txBody>
          <a:bodyPr>
            <a:normAutofit/>
          </a:bodyPr>
          <a:lstStyle/>
          <a:p>
            <a:r>
              <a:rPr lang="en-US" sz="2800" dirty="0">
                <a:solidFill>
                  <a:schemeClr val="bg2">
                    <a:lumMod val="25000"/>
                  </a:schemeClr>
                </a:solidFill>
                <a:latin typeface="Franklin Gothic Book" panose="020B0503020102020204" pitchFamily="34" charset="0"/>
              </a:rPr>
              <a:t>TAD Supplemental</a:t>
            </a:r>
          </a:p>
          <a:p>
            <a:r>
              <a:rPr lang="en-US" sz="2800" dirty="0">
                <a:solidFill>
                  <a:schemeClr val="bg2">
                    <a:lumMod val="25000"/>
                  </a:schemeClr>
                </a:solidFill>
                <a:latin typeface="Franklin Gothic Book" panose="020B0503020102020204" pitchFamily="34" charset="0"/>
              </a:rPr>
              <a:t>Laser Treatment Supplemental</a:t>
            </a:r>
          </a:p>
          <a:p>
            <a:r>
              <a:rPr lang="en-US" sz="2800" dirty="0">
                <a:solidFill>
                  <a:schemeClr val="bg2">
                    <a:lumMod val="25000"/>
                  </a:schemeClr>
                </a:solidFill>
                <a:latin typeface="Franklin Gothic Book" panose="020B0503020102020204" pitchFamily="34" charset="0"/>
              </a:rPr>
              <a:t>Radiological Services Supplemental</a:t>
            </a:r>
          </a:p>
          <a:p>
            <a:r>
              <a:rPr lang="en-US" sz="2800" dirty="0">
                <a:solidFill>
                  <a:schemeClr val="bg2">
                    <a:lumMod val="25000"/>
                  </a:schemeClr>
                </a:solidFill>
                <a:latin typeface="Franklin Gothic Book" panose="020B0503020102020204" pitchFamily="34" charset="0"/>
              </a:rPr>
              <a:t>Patient Declines Treatment Supplemental</a:t>
            </a:r>
          </a:p>
          <a:p>
            <a:r>
              <a:rPr lang="en-US" sz="2800" dirty="0">
                <a:solidFill>
                  <a:schemeClr val="bg2">
                    <a:lumMod val="25000"/>
                  </a:schemeClr>
                </a:solidFill>
                <a:latin typeface="Franklin Gothic Book" panose="020B0503020102020204" pitchFamily="34" charset="0"/>
              </a:rPr>
              <a:t>Bisphosphonate Supplemental</a:t>
            </a:r>
          </a:p>
          <a:p>
            <a:r>
              <a:rPr lang="en-US" sz="2800" dirty="0">
                <a:solidFill>
                  <a:schemeClr val="bg2">
                    <a:lumMod val="25000"/>
                  </a:schemeClr>
                </a:solidFill>
                <a:latin typeface="Franklin Gothic Book" panose="020B0503020102020204" pitchFamily="34" charset="0"/>
              </a:rPr>
              <a:t>Orthodontic Treatment in the Era of Covid 19</a:t>
            </a:r>
          </a:p>
          <a:p>
            <a:r>
              <a:rPr lang="en-US" sz="2800" dirty="0">
                <a:solidFill>
                  <a:schemeClr val="bg2">
                    <a:lumMod val="25000"/>
                  </a:schemeClr>
                </a:solidFill>
                <a:latin typeface="Franklin Gothic Book" panose="020B0503020102020204" pitchFamily="34" charset="0"/>
              </a:rPr>
              <a:t>Teledentistry Supplemental Informed Consent</a:t>
            </a:r>
          </a:p>
          <a:p>
            <a:r>
              <a:rPr lang="en-US" sz="2800" dirty="0">
                <a:solidFill>
                  <a:schemeClr val="bg2">
                    <a:lumMod val="25000"/>
                  </a:schemeClr>
                </a:solidFill>
                <a:latin typeface="Franklin Gothic Book" panose="020B0503020102020204" pitchFamily="34" charset="0"/>
              </a:rPr>
              <a:t>Communicable Disease Health Questionnaire</a:t>
            </a:r>
          </a:p>
          <a:p>
            <a:endParaRPr lang="en-US" dirty="0"/>
          </a:p>
        </p:txBody>
      </p:sp>
      <p:sp>
        <p:nvSpPr>
          <p:cNvPr id="3" name="Title 2"/>
          <p:cNvSpPr>
            <a:spLocks noGrp="1"/>
          </p:cNvSpPr>
          <p:nvPr>
            <p:ph type="title"/>
          </p:nvPr>
        </p:nvSpPr>
        <p:spPr>
          <a:xfrm>
            <a:off x="381000" y="0"/>
            <a:ext cx="11099800" cy="1752600"/>
          </a:xfrm>
        </p:spPr>
        <p:txBody>
          <a:bodyPr>
            <a:noAutofit/>
          </a:bodyPr>
          <a:lstStyle/>
          <a:p>
            <a:pPr algn="ctr"/>
            <a:r>
              <a:rPr lang="en-US" sz="4000" b="1" dirty="0">
                <a:solidFill>
                  <a:schemeClr val="bg2">
                    <a:lumMod val="25000"/>
                  </a:schemeClr>
                </a:solidFill>
                <a:latin typeface="Franklin Gothic Book" panose="020B0503020102020204" pitchFamily="34" charset="0"/>
              </a:rPr>
              <a:t>GENERAL INFORMED CONSENTS </a:t>
            </a:r>
            <a:br>
              <a:rPr lang="en-US" sz="4000" b="1" dirty="0">
                <a:solidFill>
                  <a:schemeClr val="bg2">
                    <a:lumMod val="25000"/>
                  </a:schemeClr>
                </a:solidFill>
                <a:latin typeface="Franklin Gothic Book" panose="020B0503020102020204" pitchFamily="34" charset="0"/>
              </a:rPr>
            </a:br>
            <a:r>
              <a:rPr lang="en-US" sz="4000" b="1" dirty="0">
                <a:solidFill>
                  <a:schemeClr val="bg2">
                    <a:lumMod val="25000"/>
                  </a:schemeClr>
                </a:solidFill>
                <a:latin typeface="Franklin Gothic Book" panose="020B0503020102020204" pitchFamily="34" charset="0"/>
              </a:rPr>
              <a:t>AND</a:t>
            </a:r>
            <a:br>
              <a:rPr lang="en-US" sz="4000" b="1" dirty="0">
                <a:solidFill>
                  <a:schemeClr val="bg2">
                    <a:lumMod val="25000"/>
                  </a:schemeClr>
                </a:solidFill>
                <a:latin typeface="Franklin Gothic Book" panose="020B0503020102020204" pitchFamily="34" charset="0"/>
              </a:rPr>
            </a:br>
            <a:r>
              <a:rPr lang="en-US" sz="4000" b="1" dirty="0">
                <a:solidFill>
                  <a:schemeClr val="bg2">
                    <a:lumMod val="25000"/>
                  </a:schemeClr>
                </a:solidFill>
                <a:latin typeface="Franklin Gothic Book" panose="020B0503020102020204" pitchFamily="34" charset="0"/>
              </a:rPr>
              <a:t>SUPPLEMENTAL INFORMED CONSENTS</a:t>
            </a:r>
          </a:p>
        </p:txBody>
      </p:sp>
    </p:spTree>
    <p:extLst>
      <p:ext uri="{BB962C8B-B14F-4D97-AF65-F5344CB8AC3E}">
        <p14:creationId xmlns:p14="http://schemas.microsoft.com/office/powerpoint/2010/main" val="35015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931</TotalTime>
  <Words>8590</Words>
  <Application>Microsoft Office PowerPoint</Application>
  <PresentationFormat>Widescreen</PresentationFormat>
  <Paragraphs>1101</Paragraphs>
  <Slides>119</Slides>
  <Notes>119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Aharoni</vt:lpstr>
      <vt:lpstr>Arial</vt:lpstr>
      <vt:lpstr>Berlin Sans FB</vt:lpstr>
      <vt:lpstr>Calibri</vt:lpstr>
      <vt:lpstr>Franklin Gothic Book</vt:lpstr>
      <vt:lpstr>Franklin Gothic Medium</vt:lpstr>
      <vt:lpstr>Symbol</vt:lpstr>
      <vt:lpstr>Wingdings</vt:lpstr>
      <vt:lpstr>Waveform</vt:lpstr>
      <vt:lpstr>PowerPoint Presentation</vt:lpstr>
      <vt:lpstr>Sponsored By    </vt:lpstr>
      <vt:lpstr>Presenters</vt:lpstr>
      <vt:lpstr> Today’s Program  </vt:lpstr>
      <vt:lpstr>What are we going to cover today?</vt:lpstr>
      <vt:lpstr>PowerPoint Presentation</vt:lpstr>
      <vt:lpstr>PowerPoint Presentation</vt:lpstr>
      <vt:lpstr>PowerPoint Presentation</vt:lpstr>
      <vt:lpstr>PowerPoint Presentation</vt:lpstr>
      <vt:lpstr>AAOIC</vt:lpstr>
      <vt:lpstr>IF YOU GET SUED</vt:lpstr>
      <vt:lpstr> Common reasons for a claim: </vt:lpstr>
      <vt:lpstr> Common reasons for a claim: </vt:lpstr>
      <vt:lpstr>PowerPoint Presentation</vt:lpstr>
      <vt:lpstr>PowerPoint Presentation</vt:lpstr>
      <vt:lpstr>Maintain your Policy</vt:lpstr>
      <vt:lpstr>Be Sure You Have the Right Coverage!</vt:lpstr>
      <vt:lpstr>Coverage</vt:lpstr>
      <vt:lpstr>When You Are Sued…</vt:lpstr>
      <vt:lpstr>Standard of Care</vt:lpstr>
      <vt:lpstr>You May Also Receive A Regulatory Complaint</vt:lpstr>
      <vt:lpstr>Immediate Reporting Is Required!</vt:lpstr>
      <vt:lpstr>What happens if I have to pay a Judgement?</vt:lpstr>
      <vt:lpstr>SO WHAT HAPPENS IF I GET A LAWSUIT SERVED AGAINST ME??</vt:lpstr>
      <vt:lpstr>SO WHAT HAPPENS IF I GET A LAWSUIT SERVED AGAINST ME??</vt:lpstr>
      <vt:lpstr>HOW DO I GET OUT OF THE LAWSUIT??</vt:lpstr>
      <vt:lpstr>HOW DO I GET OUT OF THE LAWSUIT??</vt:lpstr>
      <vt:lpstr>PowerPoint Presentation</vt:lpstr>
      <vt:lpstr>PowerPoint Presentation</vt:lpstr>
      <vt:lpstr> Common Reasons For A Claim:  </vt:lpstr>
      <vt:lpstr>Initial Photos</vt:lpstr>
      <vt:lpstr>Initial Panoramic X-Ray</vt:lpstr>
      <vt:lpstr>PowerPoint Presentation</vt:lpstr>
      <vt:lpstr>Final Photos</vt:lpstr>
      <vt:lpstr>PowerPoint Presentation</vt:lpstr>
      <vt:lpstr>PowerPoint Presentation</vt:lpstr>
      <vt:lpstr>Failure To Diagnose And Manage Periodontal Problems </vt:lpstr>
      <vt:lpstr>PowerPoint Presentation</vt:lpstr>
      <vt:lpstr> Failure To Diagnose And Manage Periodontal Problems </vt:lpstr>
      <vt:lpstr>  Failure to Diagnose, Manage Periodontal Issues  </vt:lpstr>
      <vt:lpstr> Common Reasons For A Claim:  </vt:lpstr>
      <vt:lpstr>FAILURE to NOTICE ROOT RESORPTION </vt:lpstr>
      <vt:lpstr>FAILURE to NOTICE ROOT RESORPTION </vt:lpstr>
      <vt:lpstr>WHAT DID OUR INSURED FAIL TO DO?</vt:lpstr>
      <vt:lpstr> Common reasons for a claim:  </vt:lpstr>
      <vt:lpstr>PowerPoint Presentation</vt:lpstr>
      <vt:lpstr>PowerPoint Presentation</vt:lpstr>
      <vt:lpstr>PowerPoint Presentation</vt:lpstr>
      <vt:lpstr>PowerPoint Presentation</vt:lpstr>
      <vt:lpstr>PowerPoint Presentation</vt:lpstr>
      <vt:lpstr>EXAMPLES OF ROOT RESORPTION WITH IMPACTIONS </vt:lpstr>
      <vt:lpstr>EXAMPLES OF ROOT RESORPTION WITH IMPACTIONS</vt:lpstr>
      <vt:lpstr>EXAMPLES OF ROOT RESORPTION WITH IMPACTIONS</vt:lpstr>
      <vt:lpstr>WHAT DID OUR INSURED FAIL TO DO?</vt:lpstr>
      <vt:lpstr>EXAMPLES OF ROOT RESORPTION WITH IMPACTIONS</vt:lpstr>
      <vt:lpstr>EXAMPLES OF ROOT RESORPTION WITH IMPACTIONS</vt:lpstr>
      <vt:lpstr>EXAMPLES OF ROOT RESORPTION WITH IMPACTIONS</vt:lpstr>
      <vt:lpstr>EXAMPLES OF ROOT RESORPTION WITH IMPACTIONS</vt:lpstr>
      <vt:lpstr>WHAT DID OUR INSURED FAIL TO DO?</vt:lpstr>
      <vt:lpstr>EXAMPLES OF ROOT RESORPTION WITH IMPACTIONS</vt:lpstr>
      <vt:lpstr>EXAMPLES OF ROOT RESORPTION WITH IMPACTIONS</vt:lpstr>
      <vt:lpstr> ROOT RESORPTION WITH IMPACTIONS SUMMARY</vt:lpstr>
      <vt:lpstr> ROOT RESORPTION WITH IMPACTIONS SUMMARY</vt:lpstr>
      <vt:lpstr>Common reasons for a claim:  What is the incidence?</vt:lpstr>
      <vt:lpstr>Common reasons for a claim:  What is the incidence?</vt:lpstr>
      <vt:lpstr>DECALCIFICATION FROM  ALIGNERS</vt:lpstr>
      <vt:lpstr>DECALCIFICATION FROM  ALIGNERS</vt:lpstr>
      <vt:lpstr>PowerPoint Presentation</vt:lpstr>
      <vt:lpstr> DECALCIFICATION WITH FIXED APPLIANCES </vt:lpstr>
      <vt:lpstr>DECALCIFICATION WITH FIXED APPLIANCES</vt:lpstr>
      <vt:lpstr>DECALCIFICATION WITH FIXED APPLIANCES</vt:lpstr>
      <vt:lpstr>DECALCIFICATION WITH FIXED APPLIANCES</vt:lpstr>
      <vt:lpstr>PowerPoint Presentation</vt:lpstr>
      <vt:lpstr> Common reasons for a claim:  </vt:lpstr>
      <vt:lpstr> Common reasons for a claim:  </vt:lpstr>
      <vt:lpstr>Common reasons for a claim:  What is the incidence?</vt:lpstr>
      <vt:lpstr>OTHER!!</vt:lpstr>
      <vt:lpstr>OTHER!!</vt:lpstr>
      <vt:lpstr>OTHER!!</vt:lpstr>
      <vt:lpstr>OTHER !!!</vt:lpstr>
      <vt:lpstr>WHAT DID OUR INSURED FAIL TO DO?</vt:lpstr>
      <vt:lpstr>OTHER CASES  Etchant Burn</vt:lpstr>
      <vt:lpstr> OTHER CASES </vt:lpstr>
      <vt:lpstr> OTHER CASES </vt:lpstr>
      <vt:lpstr>OTHER CASES </vt:lpstr>
      <vt:lpstr> OTHER CASES </vt:lpstr>
      <vt:lpstr> OTHER CASES </vt:lpstr>
      <vt:lpstr>You must wear Protective Eyewear!</vt:lpstr>
      <vt:lpstr>WHAT CAN I DO TO PROTECT MYSELF or HOW CAN I AVOID A LAWSUIT??</vt:lpstr>
      <vt:lpstr>BACK TO BASICS: What can I do to Protect Myself?</vt:lpstr>
      <vt:lpstr>BACK TO BASICS: What can I do to Protect Myself?</vt:lpstr>
      <vt:lpstr>TIPS TO AVOID A LAWSUIT</vt:lpstr>
      <vt:lpstr>BACK TO BASICS: What can I do to Protect Myself? Good Quality Records</vt:lpstr>
      <vt:lpstr>BACK TO BASICS: What can I do to Protect Myself?</vt:lpstr>
      <vt:lpstr>BACK TO BASICS: What can I do to Protect Myself?</vt:lpstr>
      <vt:lpstr>BACK TO BASICS: What can I do to Protect Myself?</vt:lpstr>
      <vt:lpstr>GENERAL INFORMED CONSENTS  AND SUPPLEMENTAL INFORMED CONSENTS</vt:lpstr>
      <vt:lpstr>GENERAL INFORMED CONSENTS  AND SUPPLEMENTAL INFORMED CONSENTS</vt:lpstr>
      <vt:lpstr>GENERAL INFORMED CONSENTS  AND SUPPLEMENTAL INFORMED CONSENTS</vt:lpstr>
      <vt:lpstr>BACK TO BASICS: What can I do to Protect Myself?</vt:lpstr>
      <vt:lpstr>BACK TO BASICS: What can I do to Protect Myself?</vt:lpstr>
      <vt:lpstr>Electronic Records Rules</vt:lpstr>
      <vt:lpstr>BACK TO BASICS: What can I do to Protect Myself?</vt:lpstr>
      <vt:lpstr>BACK TO BASICS: What can I do to Protect Myself?</vt:lpstr>
      <vt:lpstr>IMPORTANCE OF COMMUNICATION!!</vt:lpstr>
      <vt:lpstr>BACK TO BASICS: What can I do to Protect Myself?</vt:lpstr>
      <vt:lpstr>BACK TO BASICS: What can I do to Protect Myself?</vt:lpstr>
      <vt:lpstr>BACK TO BASICS: What can I do to Protect Myself?</vt:lpstr>
      <vt:lpstr>BACK TO BASICS: What can I do to Protect Myself?               Summary</vt:lpstr>
      <vt:lpstr>BACK TO BASICS: What can I do to Protect Myself?               Summary</vt:lpstr>
      <vt:lpstr>PowerPoint Presentation</vt:lpstr>
      <vt:lpstr>Managing Difficult Patients</vt:lpstr>
      <vt:lpstr>Managing Difficult Patients</vt:lpstr>
      <vt:lpstr>Practice/Admin Problems that  Increase Risk of a Lawsuit</vt:lpstr>
      <vt:lpstr>More Practice Admin problems…</vt:lpstr>
      <vt:lpstr>PowerPoint Presentation</vt:lpstr>
      <vt:lpstr>Was it worth your time today?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 You Are Being Sued!! And You Could Have Avoided It!!</dc:title>
  <dc:creator>Terry Pracht</dc:creator>
  <cp:lastModifiedBy>Bob Varner</cp:lastModifiedBy>
  <cp:revision>104</cp:revision>
  <dcterms:created xsi:type="dcterms:W3CDTF">2019-03-23T17:02:42Z</dcterms:created>
  <dcterms:modified xsi:type="dcterms:W3CDTF">2026-01-02T19:05:36Z</dcterms:modified>
</cp:coreProperties>
</file>